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6" r:id="rId6"/>
    <p:sldId id="267" r:id="rId7"/>
    <p:sldId id="269" r:id="rId8"/>
    <p:sldId id="277" r:id="rId9"/>
    <p:sldId id="271" r:id="rId10"/>
    <p:sldId id="279" r:id="rId11"/>
    <p:sldId id="281" r:id="rId12"/>
    <p:sldId id="273" r:id="rId13"/>
    <p:sldId id="272" r:id="rId14"/>
    <p:sldId id="286" r:id="rId15"/>
    <p:sldId id="287" r:id="rId16"/>
    <p:sldId id="288" r:id="rId17"/>
    <p:sldId id="275" r:id="rId18"/>
    <p:sldId id="282" r:id="rId19"/>
    <p:sldId id="268" r:id="rId20"/>
    <p:sldId id="270" r:id="rId21"/>
    <p:sldId id="283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ept" id="{DC206564-26DC-5B4E-AF67-802460F884B7}">
          <p14:sldIdLst>
            <p14:sldId id="256"/>
            <p14:sldId id="258"/>
            <p14:sldId id="259"/>
            <p14:sldId id="260"/>
          </p14:sldIdLst>
        </p14:section>
        <p14:section name="Demonstration" id="{6E8F2FF6-324F-0246-9A52-DE00F8BEC61A}">
          <p14:sldIdLst>
            <p14:sldId id="266"/>
            <p14:sldId id="267"/>
            <p14:sldId id="269"/>
            <p14:sldId id="277"/>
            <p14:sldId id="271"/>
            <p14:sldId id="279"/>
            <p14:sldId id="281"/>
            <p14:sldId id="273"/>
            <p14:sldId id="272"/>
          </p14:sldIdLst>
        </p14:section>
        <p14:section name="Challenges and learnings" id="{597EC244-4C82-CC46-88DB-E0FDDDEB007C}">
          <p14:sldIdLst>
            <p14:sldId id="286"/>
            <p14:sldId id="287"/>
            <p14:sldId id="288"/>
            <p14:sldId id="275"/>
            <p14:sldId id="282"/>
          </p14:sldIdLst>
        </p14:section>
        <p14:section name="Back-up slides" id="{B1B92187-7E75-C649-9245-83CE98FC4B34}">
          <p14:sldIdLst>
            <p14:sldId id="268"/>
            <p14:sldId id="270"/>
            <p14:sldId id="28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3A8DD-6542-B749-B8BE-27D389787CF1}" v="11218" dt="2022-08-28T12:22:17.084"/>
    <p1510:client id="{792D6D54-5EE6-8202-4221-F5B75CFCD2DE}" v="549" dt="2022-08-29T12:47:2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5E3A4-1025-6748-A83B-14F393FC04A5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6F24-20E9-FE4F-AE32-7309872E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6F24-20E9-FE4F-AE32-7309872E3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066B5C-050E-80FC-E86A-7395EF3E0AB6}"/>
              </a:ext>
            </a:extLst>
          </p:cNvPr>
          <p:cNvSpPr/>
          <p:nvPr userDrawn="1"/>
        </p:nvSpPr>
        <p:spPr>
          <a:xfrm>
            <a:off x="0" y="0"/>
            <a:ext cx="12192000" cy="4340506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486C7-8244-D06E-6C83-5AD65FF54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392" y="3226502"/>
            <a:ext cx="9144000" cy="986682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5C707-5E80-3529-2085-C19AC3A0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392" y="4467828"/>
            <a:ext cx="9144000" cy="755248"/>
          </a:xfrm>
        </p:spPr>
        <p:txBody>
          <a:bodyPr anchor="ctr"/>
          <a:lstStyle>
            <a:lvl1pPr marL="0" indent="0" algn="l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50901-1CDB-0606-A411-C6D6DFC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4A5B-556A-2878-72B8-7BC4629F7A8C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B6300-4C17-1DD2-A9C4-BAA6AE4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49B1-B39C-5ECD-50CE-794C36DF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04A4-9A44-75B8-FDC1-ECA72C2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4A5B-556A-2878-72B8-7BC4629F7A8C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B6300-4C17-1DD2-A9C4-BAA6AE4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49B1-B39C-5ECD-50CE-794C36DF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04A4-9A44-75B8-FDC1-ECA72C2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E0BFBE-8AA4-EE4A-8FBC-C36D7F44D26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2581466"/>
              </p:ext>
            </p:extLst>
          </p:nvPr>
        </p:nvGraphicFramePr>
        <p:xfrm>
          <a:off x="1979406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A. What is our project about?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42EC54D-7A60-3BBF-EAC7-02C5BE9C439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2389722"/>
              </p:ext>
            </p:extLst>
          </p:nvPr>
        </p:nvGraphicFramePr>
        <p:xfrm>
          <a:off x="4837354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B. How does it actually work?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7C7BBF4-AC5E-6907-5988-56C708E0683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4973152"/>
              </p:ext>
            </p:extLst>
          </p:nvPr>
        </p:nvGraphicFramePr>
        <p:xfrm>
          <a:off x="7695302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C. What have we learnt from it?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3A5F5-ED9A-D403-C490-DA5A0518B2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311613" y="6629115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5BB2BB-B25C-CC0E-AB27-9829B08361AC}"/>
              </a:ext>
            </a:extLst>
          </p:cNvPr>
          <p:cNvCxnSpPr>
            <a:cxnSpLocks/>
          </p:cNvCxnSpPr>
          <p:nvPr userDrawn="1"/>
        </p:nvCxnSpPr>
        <p:spPr>
          <a:xfrm flipV="1">
            <a:off x="4453665" y="6633312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83D0D8-3BB7-2AB1-8CA4-34839872D8FD}"/>
              </a:ext>
            </a:extLst>
          </p:cNvPr>
          <p:cNvSpPr/>
          <p:nvPr userDrawn="1"/>
        </p:nvSpPr>
        <p:spPr>
          <a:xfrm>
            <a:off x="4453665" y="6443695"/>
            <a:ext cx="5715896" cy="414305"/>
          </a:xfrm>
          <a:prstGeom prst="rect">
            <a:avLst/>
          </a:prstGeom>
          <a:solidFill>
            <a:schemeClr val="bg1">
              <a:alpha val="696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4A5B-556A-2878-72B8-7BC4629F7A8C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B6300-4C17-1DD2-A9C4-BAA6AE4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49B1-B39C-5ECD-50CE-794C36DF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04A4-9A44-75B8-FDC1-ECA72C2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C7DFA2-1D6C-CC40-DEC6-CB48FB6304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0227746"/>
              </p:ext>
            </p:extLst>
          </p:nvPr>
        </p:nvGraphicFramePr>
        <p:xfrm>
          <a:off x="1979406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A. What is our project about?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97F03F-7CFB-7245-36C1-037F048C9E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19382925"/>
              </p:ext>
            </p:extLst>
          </p:nvPr>
        </p:nvGraphicFramePr>
        <p:xfrm>
          <a:off x="4837354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B. How does it actually work?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8115406-9B89-DC65-88FC-0FFF5BB2EED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8213087"/>
              </p:ext>
            </p:extLst>
          </p:nvPr>
        </p:nvGraphicFramePr>
        <p:xfrm>
          <a:off x="7695302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C. What have we learnt from it?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C84305-4DB6-B348-BEDA-F2FBA96CE765}"/>
              </a:ext>
            </a:extLst>
          </p:cNvPr>
          <p:cNvCxnSpPr>
            <a:cxnSpLocks/>
          </p:cNvCxnSpPr>
          <p:nvPr userDrawn="1"/>
        </p:nvCxnSpPr>
        <p:spPr>
          <a:xfrm flipV="1">
            <a:off x="7311613" y="6629115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23E9F6-48D7-15C0-2A13-140CAC740C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453665" y="6633312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0187F-549F-1907-FABA-CE033A450336}"/>
              </a:ext>
            </a:extLst>
          </p:cNvPr>
          <p:cNvSpPr/>
          <p:nvPr userDrawn="1"/>
        </p:nvSpPr>
        <p:spPr>
          <a:xfrm>
            <a:off x="1595717" y="6421962"/>
            <a:ext cx="2857948" cy="414305"/>
          </a:xfrm>
          <a:prstGeom prst="rect">
            <a:avLst/>
          </a:prstGeom>
          <a:solidFill>
            <a:schemeClr val="bg1">
              <a:alpha val="696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D97084-8463-559A-076A-59EC857B2C9C}"/>
              </a:ext>
            </a:extLst>
          </p:cNvPr>
          <p:cNvSpPr/>
          <p:nvPr userDrawn="1"/>
        </p:nvSpPr>
        <p:spPr>
          <a:xfrm>
            <a:off x="7311613" y="6443695"/>
            <a:ext cx="2857948" cy="414305"/>
          </a:xfrm>
          <a:prstGeom prst="rect">
            <a:avLst/>
          </a:prstGeom>
          <a:solidFill>
            <a:schemeClr val="bg1">
              <a:alpha val="696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llenges and learn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4A5B-556A-2878-72B8-7BC4629F7A8C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B6300-4C17-1DD2-A9C4-BAA6AE4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49B1-B39C-5ECD-50CE-794C36DF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04A4-9A44-75B8-FDC1-ECA72C2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40CB07-0715-83A6-4045-4039028C07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4771164"/>
              </p:ext>
            </p:extLst>
          </p:nvPr>
        </p:nvGraphicFramePr>
        <p:xfrm>
          <a:off x="1979406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A. What is our project about?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E7C0DA-E390-6AB8-735D-D38F82D305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56580103"/>
              </p:ext>
            </p:extLst>
          </p:nvPr>
        </p:nvGraphicFramePr>
        <p:xfrm>
          <a:off x="4837354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B. How does it actually work?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B448B25-F8B8-8A8B-D459-F73C27CC56E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7523160"/>
              </p:ext>
            </p:extLst>
          </p:nvPr>
        </p:nvGraphicFramePr>
        <p:xfrm>
          <a:off x="7695302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C. What have we learnt from it?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77D1D-2256-F810-1D99-2ACAFCC03ACC}"/>
              </a:ext>
            </a:extLst>
          </p:cNvPr>
          <p:cNvCxnSpPr>
            <a:cxnSpLocks/>
          </p:cNvCxnSpPr>
          <p:nvPr userDrawn="1"/>
        </p:nvCxnSpPr>
        <p:spPr>
          <a:xfrm flipV="1">
            <a:off x="7311613" y="6629115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E52F8-972D-2789-43C3-718D7722F925}"/>
              </a:ext>
            </a:extLst>
          </p:cNvPr>
          <p:cNvCxnSpPr>
            <a:cxnSpLocks/>
          </p:cNvCxnSpPr>
          <p:nvPr userDrawn="1"/>
        </p:nvCxnSpPr>
        <p:spPr>
          <a:xfrm flipV="1">
            <a:off x="4453665" y="6633312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4CE34-C7C0-7B9D-B0C6-3DD637193A5A}"/>
              </a:ext>
            </a:extLst>
          </p:cNvPr>
          <p:cNvSpPr/>
          <p:nvPr userDrawn="1"/>
        </p:nvSpPr>
        <p:spPr>
          <a:xfrm>
            <a:off x="1787561" y="6443695"/>
            <a:ext cx="5524052" cy="414305"/>
          </a:xfrm>
          <a:prstGeom prst="rect">
            <a:avLst/>
          </a:prstGeom>
          <a:solidFill>
            <a:schemeClr val="bg1">
              <a:alpha val="696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h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4A5B-556A-2878-72B8-7BC4629F7A8C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B6300-4C17-1DD2-A9C4-BAA6AE4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49B1-B39C-5ECD-50CE-794C36DF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04A4-9A44-75B8-FDC1-ECA72C2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40CB07-0715-83A6-4045-4039028C07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5002910"/>
              </p:ext>
            </p:extLst>
          </p:nvPr>
        </p:nvGraphicFramePr>
        <p:xfrm>
          <a:off x="1979406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A. What is our project about?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E7C0DA-E390-6AB8-735D-D38F82D305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0484904"/>
              </p:ext>
            </p:extLst>
          </p:nvPr>
        </p:nvGraphicFramePr>
        <p:xfrm>
          <a:off x="4837354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B. How does it actually work?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B448B25-F8B8-8A8B-D459-F73C27CC56E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89483475"/>
              </p:ext>
            </p:extLst>
          </p:nvPr>
        </p:nvGraphicFramePr>
        <p:xfrm>
          <a:off x="7695302" y="6443695"/>
          <a:ext cx="24742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31453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solidFill>
                            <a:sysClr val="windowText" lastClr="000000"/>
                          </a:solidFill>
                        </a:rPr>
                        <a:t>C. What have we learnt from it?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209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77D1D-2256-F810-1D99-2ACAFCC03ACC}"/>
              </a:ext>
            </a:extLst>
          </p:cNvPr>
          <p:cNvCxnSpPr>
            <a:cxnSpLocks/>
          </p:cNvCxnSpPr>
          <p:nvPr userDrawn="1"/>
        </p:nvCxnSpPr>
        <p:spPr>
          <a:xfrm flipV="1">
            <a:off x="7311613" y="6629115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E52F8-972D-2789-43C3-718D7722F925}"/>
              </a:ext>
            </a:extLst>
          </p:cNvPr>
          <p:cNvCxnSpPr>
            <a:cxnSpLocks/>
          </p:cNvCxnSpPr>
          <p:nvPr userDrawn="1"/>
        </p:nvCxnSpPr>
        <p:spPr>
          <a:xfrm flipV="1">
            <a:off x="4453665" y="6633312"/>
            <a:ext cx="383689" cy="0"/>
          </a:xfrm>
          <a:prstGeom prst="straightConnector1">
            <a:avLst/>
          </a:prstGeom>
          <a:ln w="1905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2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67754-C036-4035-DEFF-2B788173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73" y="145663"/>
            <a:ext cx="11771454" cy="103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4DBDC-73C6-6325-236B-EE8CAEEAB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72" y="1471226"/>
            <a:ext cx="11771454" cy="4875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21F0A-D65B-2657-87C0-71CBFAE0C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E0D50-6ED1-6747-9790-560D2A3A6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0DCB-54E3-380E-4148-4198D2F4B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Smart Power Grids with Toumetis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C44DA-E24E-05F5-5D97-1E5D7B419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392" y="4467828"/>
            <a:ext cx="9144000" cy="1773316"/>
          </a:xfrm>
        </p:spPr>
        <p:txBody>
          <a:bodyPr>
            <a:normAutofit/>
          </a:bodyPr>
          <a:lstStyle/>
          <a:p>
            <a:r>
              <a:rPr lang="en-US" sz="1800" b="1"/>
              <a:t>Group F – MSc Computer Science Summer Project</a:t>
            </a:r>
          </a:p>
          <a:p>
            <a:r>
              <a:rPr lang="en-US" sz="1800"/>
              <a:t>Supervisor: Professor Kerstin Eder</a:t>
            </a:r>
          </a:p>
          <a:p>
            <a:r>
              <a:rPr lang="en-US" sz="1800"/>
              <a:t>Client: Doctor Edward Roland from Toumetis</a:t>
            </a:r>
          </a:p>
          <a:p>
            <a:r>
              <a:rPr lang="en-US" sz="1800"/>
              <a:t>Members: Riley Lee, Oliver Lin, Jasper Li, Qi Zhao, Xihao Wang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E497-BB93-E3D1-4223-698CA690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7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C23-4D88-A5E8-F9D5-00329B66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With the CNN output file, the web dashboard enables interactive data exploration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A6F-CFB1-BBDD-C53C-91D252F4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7EFB986-DEDC-7230-C970-F7ADF225D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3" r="22316" b="9291"/>
          <a:stretch/>
        </p:blipFill>
        <p:spPr>
          <a:xfrm>
            <a:off x="2515011" y="1525672"/>
            <a:ext cx="7161977" cy="49672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9E9C8-89C2-301C-26FF-555017CAE1D5}"/>
              </a:ext>
            </a:extLst>
          </p:cNvPr>
          <p:cNvSpPr/>
          <p:nvPr/>
        </p:nvSpPr>
        <p:spPr>
          <a:xfrm>
            <a:off x="2619633" y="1999832"/>
            <a:ext cx="2088292" cy="1429168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4614A-F982-0619-382B-A52DFBA17922}"/>
              </a:ext>
            </a:extLst>
          </p:cNvPr>
          <p:cNvSpPr/>
          <p:nvPr/>
        </p:nvSpPr>
        <p:spPr>
          <a:xfrm>
            <a:off x="2619633" y="3429000"/>
            <a:ext cx="2088292" cy="2452816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45431-209F-F6D0-D4A5-5DF00DD92D8B}"/>
              </a:ext>
            </a:extLst>
          </p:cNvPr>
          <p:cNvSpPr/>
          <p:nvPr/>
        </p:nvSpPr>
        <p:spPr>
          <a:xfrm>
            <a:off x="5283135" y="2273506"/>
            <a:ext cx="5281892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Deployable Dimensionality Reduction and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Clustering algos to change how the data is explored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8409F8-17C4-F956-83B8-00E5D95A515A}"/>
              </a:ext>
            </a:extLst>
          </p:cNvPr>
          <p:cNvSpPr/>
          <p:nvPr/>
        </p:nvSpPr>
        <p:spPr>
          <a:xfrm>
            <a:off x="5103135" y="2179198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889BE-00E5-183C-8216-7BCFD9893E6A}"/>
              </a:ext>
            </a:extLst>
          </p:cNvPr>
          <p:cNvSpPr/>
          <p:nvPr/>
        </p:nvSpPr>
        <p:spPr>
          <a:xfrm>
            <a:off x="5283134" y="3454499"/>
            <a:ext cx="5281891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Parameters to change how the plot is presented and how similar events are identified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D5EDF2-F23E-3656-6E44-5CDD5E7EE15D}"/>
              </a:ext>
            </a:extLst>
          </p:cNvPr>
          <p:cNvSpPr/>
          <p:nvPr/>
        </p:nvSpPr>
        <p:spPr>
          <a:xfrm>
            <a:off x="5103135" y="3360191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FD924-6A2F-68B9-E837-13DF8891D4D8}"/>
              </a:ext>
            </a:extLst>
          </p:cNvPr>
          <p:cNvCxnSpPr>
            <a:cxnSpLocks/>
          </p:cNvCxnSpPr>
          <p:nvPr/>
        </p:nvCxnSpPr>
        <p:spPr>
          <a:xfrm flipH="1">
            <a:off x="4735317" y="2706664"/>
            <a:ext cx="510746" cy="24795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DFC247-77EB-1E2E-DD81-029CE42F2FCD}"/>
              </a:ext>
            </a:extLst>
          </p:cNvPr>
          <p:cNvCxnSpPr>
            <a:cxnSpLocks/>
          </p:cNvCxnSpPr>
          <p:nvPr/>
        </p:nvCxnSpPr>
        <p:spPr>
          <a:xfrm flipH="1">
            <a:off x="4738200" y="3909253"/>
            <a:ext cx="510746" cy="24795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25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C23-4D88-A5E8-F9D5-00329B66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With the CNN output file, the web dashboard enables interactive data exploration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A6F-CFB1-BBDD-C53C-91D252F4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D5EEFA-5605-C478-7D05-87AC4695A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5" r="22447" b="9106"/>
          <a:stretch/>
        </p:blipFill>
        <p:spPr>
          <a:xfrm>
            <a:off x="2515011" y="1525671"/>
            <a:ext cx="7165636" cy="49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68866-B997-83A8-31B7-DB22CA70DC15}"/>
              </a:ext>
            </a:extLst>
          </p:cNvPr>
          <p:cNvSpPr/>
          <p:nvPr/>
        </p:nvSpPr>
        <p:spPr>
          <a:xfrm>
            <a:off x="390273" y="3429000"/>
            <a:ext cx="4360147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 variable algos and parameters enable interactive data-exploration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782431-377E-1A3C-845D-85D8510D09F6}"/>
              </a:ext>
            </a:extLst>
          </p:cNvPr>
          <p:cNvSpPr/>
          <p:nvPr/>
        </p:nvSpPr>
        <p:spPr>
          <a:xfrm>
            <a:off x="210273" y="3334692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2A39C-5F6A-E674-28F2-DD06CD188F1E}"/>
              </a:ext>
            </a:extLst>
          </p:cNvPr>
          <p:cNvSpPr/>
          <p:nvPr/>
        </p:nvSpPr>
        <p:spPr>
          <a:xfrm>
            <a:off x="7692702" y="4677818"/>
            <a:ext cx="3811439" cy="1129858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For example, the algos here have identified 5 main clusters of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similar events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86E49F-0182-E87E-0548-CF80BBC934A8}"/>
              </a:ext>
            </a:extLst>
          </p:cNvPr>
          <p:cNvSpPr/>
          <p:nvPr/>
        </p:nvSpPr>
        <p:spPr>
          <a:xfrm>
            <a:off x="7512703" y="4583510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2C572-7E72-20E6-BD18-7AC9EF4EF170}"/>
              </a:ext>
            </a:extLst>
          </p:cNvPr>
          <p:cNvSpPr/>
          <p:nvPr/>
        </p:nvSpPr>
        <p:spPr>
          <a:xfrm>
            <a:off x="5103342" y="5708822"/>
            <a:ext cx="1149178" cy="6178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423562-4F1D-482F-79EF-D99107F87ED5}"/>
              </a:ext>
            </a:extLst>
          </p:cNvPr>
          <p:cNvSpPr/>
          <p:nvPr/>
        </p:nvSpPr>
        <p:spPr>
          <a:xfrm>
            <a:off x="6392357" y="5366952"/>
            <a:ext cx="1149178" cy="6178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DD73A6-618D-B773-8FE0-9AA23ECB3F04}"/>
              </a:ext>
            </a:extLst>
          </p:cNvPr>
          <p:cNvSpPr/>
          <p:nvPr/>
        </p:nvSpPr>
        <p:spPr>
          <a:xfrm>
            <a:off x="8184487" y="3936223"/>
            <a:ext cx="1149178" cy="6178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37564-3E3D-52E4-37CC-7EFF135EE418}"/>
              </a:ext>
            </a:extLst>
          </p:cNvPr>
          <p:cNvSpPr/>
          <p:nvPr/>
        </p:nvSpPr>
        <p:spPr>
          <a:xfrm>
            <a:off x="8015211" y="2483709"/>
            <a:ext cx="1318454" cy="767316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23543-0194-4E12-A364-3DACE3D651A3}"/>
              </a:ext>
            </a:extLst>
          </p:cNvPr>
          <p:cNvSpPr/>
          <p:nvPr/>
        </p:nvSpPr>
        <p:spPr>
          <a:xfrm>
            <a:off x="7035309" y="2188420"/>
            <a:ext cx="1149178" cy="6178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7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B999ED1-A23A-C4FE-CADB-4CBC96AD4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3" b="11892"/>
          <a:stretch/>
        </p:blipFill>
        <p:spPr>
          <a:xfrm>
            <a:off x="1319047" y="1525671"/>
            <a:ext cx="9553904" cy="49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4E19B-59AF-A017-B162-B78591EA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dashboard also allows detailed examination of a single power quality event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A9BE-2A12-14E8-6682-E76AE27F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8E94A-0D73-BFD8-1038-0B49A8F1082F}"/>
              </a:ext>
            </a:extLst>
          </p:cNvPr>
          <p:cNvSpPr/>
          <p:nvPr/>
        </p:nvSpPr>
        <p:spPr>
          <a:xfrm>
            <a:off x="5370046" y="1995994"/>
            <a:ext cx="3687458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 selected event’s metadata,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axis and cluster values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99E575-74DB-993B-F9E7-11D363047ADE}"/>
              </a:ext>
            </a:extLst>
          </p:cNvPr>
          <p:cNvSpPr/>
          <p:nvPr/>
        </p:nvSpPr>
        <p:spPr>
          <a:xfrm>
            <a:off x="5190046" y="1815994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A8E05-39BF-68A6-F0E5-D7EE3B0F4813}"/>
              </a:ext>
            </a:extLst>
          </p:cNvPr>
          <p:cNvSpPr/>
          <p:nvPr/>
        </p:nvSpPr>
        <p:spPr>
          <a:xfrm>
            <a:off x="7716627" y="3920551"/>
            <a:ext cx="3156324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 CNN prediction scores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3AD9B9-A354-59D9-3451-C8338D48F999}"/>
              </a:ext>
            </a:extLst>
          </p:cNvPr>
          <p:cNvSpPr/>
          <p:nvPr/>
        </p:nvSpPr>
        <p:spPr>
          <a:xfrm>
            <a:off x="7536627" y="3740551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71DD7D-5388-B39D-A2CF-EADBBB17B852}"/>
              </a:ext>
            </a:extLst>
          </p:cNvPr>
          <p:cNvSpPr/>
          <p:nvPr/>
        </p:nvSpPr>
        <p:spPr>
          <a:xfrm>
            <a:off x="554035" y="4973964"/>
            <a:ext cx="2979997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 event’s signal waveforms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C790B7-EFD5-9117-7F7A-49982D93F321}"/>
              </a:ext>
            </a:extLst>
          </p:cNvPr>
          <p:cNvSpPr/>
          <p:nvPr/>
        </p:nvSpPr>
        <p:spPr>
          <a:xfrm>
            <a:off x="374035" y="4793964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7A7D5-EF29-76CC-2DE4-9606CB5FA87B}"/>
              </a:ext>
            </a:extLst>
          </p:cNvPr>
          <p:cNvSpPr/>
          <p:nvPr/>
        </p:nvSpPr>
        <p:spPr>
          <a:xfrm>
            <a:off x="3710358" y="2940899"/>
            <a:ext cx="4964085" cy="799652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F7C7B-81E2-6171-E92A-04CE25C8ACDB}"/>
              </a:ext>
            </a:extLst>
          </p:cNvPr>
          <p:cNvSpPr/>
          <p:nvPr/>
        </p:nvSpPr>
        <p:spPr>
          <a:xfrm>
            <a:off x="3710357" y="3821037"/>
            <a:ext cx="3826270" cy="799652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805C9-0DF5-97C9-C976-E87B1A9FC19A}"/>
              </a:ext>
            </a:extLst>
          </p:cNvPr>
          <p:cNvSpPr/>
          <p:nvPr/>
        </p:nvSpPr>
        <p:spPr>
          <a:xfrm>
            <a:off x="3710357" y="4705558"/>
            <a:ext cx="6595178" cy="178731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4B37ED-1F3D-4F5A-83B9-78E3C6CE3C28}"/>
              </a:ext>
            </a:extLst>
          </p:cNvPr>
          <p:cNvCxnSpPr>
            <a:cxnSpLocks/>
          </p:cNvCxnSpPr>
          <p:nvPr/>
        </p:nvCxnSpPr>
        <p:spPr>
          <a:xfrm flipH="1">
            <a:off x="4757353" y="2347784"/>
            <a:ext cx="531549" cy="494270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15688F-429E-325C-C5B3-351E1935E8E8}"/>
              </a:ext>
            </a:extLst>
          </p:cNvPr>
          <p:cNvCxnSpPr>
            <a:cxnSpLocks/>
          </p:cNvCxnSpPr>
          <p:nvPr/>
        </p:nvCxnSpPr>
        <p:spPr>
          <a:xfrm flipH="1" flipV="1">
            <a:off x="7045067" y="4263433"/>
            <a:ext cx="622132" cy="114732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6221F3-71A0-E246-06A1-6AB961D3554B}"/>
              </a:ext>
            </a:extLst>
          </p:cNvPr>
          <p:cNvCxnSpPr>
            <a:cxnSpLocks/>
          </p:cNvCxnSpPr>
          <p:nvPr/>
        </p:nvCxnSpPr>
        <p:spPr>
          <a:xfrm>
            <a:off x="2848959" y="5666322"/>
            <a:ext cx="771571" cy="88267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2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E19B-59AF-A017-B162-B78591EA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it furthermore facilitates efficient grouping and labelling of similar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A9BE-2A12-14E8-6682-E76AE27F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8853B9-B397-919F-91E6-2CC7D937A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5" b="11892"/>
          <a:stretch/>
        </p:blipFill>
        <p:spPr>
          <a:xfrm>
            <a:off x="1329319" y="1525671"/>
            <a:ext cx="9533360" cy="49921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08BE63-A009-C644-2103-6AEC2E76ABCB}"/>
              </a:ext>
            </a:extLst>
          </p:cNvPr>
          <p:cNvSpPr/>
          <p:nvPr/>
        </p:nvSpPr>
        <p:spPr>
          <a:xfrm>
            <a:off x="659852" y="4405562"/>
            <a:ext cx="3071889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A summary of the similar events identified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AED96-B147-1083-D900-7927778855ED}"/>
              </a:ext>
            </a:extLst>
          </p:cNvPr>
          <p:cNvSpPr/>
          <p:nvPr/>
        </p:nvSpPr>
        <p:spPr>
          <a:xfrm>
            <a:off x="479852" y="4225562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D94C1-543A-320C-1F48-FFA0E446D3BB}"/>
              </a:ext>
            </a:extLst>
          </p:cNvPr>
          <p:cNvSpPr/>
          <p:nvPr/>
        </p:nvSpPr>
        <p:spPr>
          <a:xfrm>
            <a:off x="7790790" y="2402418"/>
            <a:ext cx="3071889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Function to display the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selected similar events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9269F-112F-C3DF-95F1-9EAD9FE3FDE7}"/>
              </a:ext>
            </a:extLst>
          </p:cNvPr>
          <p:cNvSpPr/>
          <p:nvPr/>
        </p:nvSpPr>
        <p:spPr>
          <a:xfrm>
            <a:off x="7610790" y="2222418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52562-7758-D2DA-E27D-6FBAFE7728E8}"/>
              </a:ext>
            </a:extLst>
          </p:cNvPr>
          <p:cNvSpPr/>
          <p:nvPr/>
        </p:nvSpPr>
        <p:spPr>
          <a:xfrm>
            <a:off x="7790790" y="3254333"/>
            <a:ext cx="3071889" cy="600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Function to label and export the selected similar events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FBDF95-28A7-AA14-EE7B-A9DD2E0C7D7B}"/>
              </a:ext>
            </a:extLst>
          </p:cNvPr>
          <p:cNvSpPr/>
          <p:nvPr/>
        </p:nvSpPr>
        <p:spPr>
          <a:xfrm>
            <a:off x="7610790" y="3074333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FA975-9196-A818-1DA7-7F228534B2D7}"/>
              </a:ext>
            </a:extLst>
          </p:cNvPr>
          <p:cNvCxnSpPr>
            <a:cxnSpLocks/>
          </p:cNvCxnSpPr>
          <p:nvPr/>
        </p:nvCxnSpPr>
        <p:spPr>
          <a:xfrm flipH="1">
            <a:off x="6834507" y="2702730"/>
            <a:ext cx="776283" cy="193958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13A056-0454-8B5E-709B-5691BDCD073B}"/>
              </a:ext>
            </a:extLst>
          </p:cNvPr>
          <p:cNvCxnSpPr>
            <a:cxnSpLocks/>
          </p:cNvCxnSpPr>
          <p:nvPr/>
        </p:nvCxnSpPr>
        <p:spPr>
          <a:xfrm flipH="1">
            <a:off x="6924507" y="3505623"/>
            <a:ext cx="776283" cy="193958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532340-CEE5-5F1F-AA6E-E1C18D319CCF}"/>
              </a:ext>
            </a:extLst>
          </p:cNvPr>
          <p:cNvCxnSpPr>
            <a:cxnSpLocks/>
          </p:cNvCxnSpPr>
          <p:nvPr/>
        </p:nvCxnSpPr>
        <p:spPr>
          <a:xfrm>
            <a:off x="3015049" y="5051963"/>
            <a:ext cx="716692" cy="345772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1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5EF7-D4D4-1D48-EF48-459CA42F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Challenges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B557-031C-2B6D-40E2-932FED66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A284D-943D-C09C-2755-7B73E41BAF70}"/>
              </a:ext>
            </a:extLst>
          </p:cNvPr>
          <p:cNvSpPr txBox="1"/>
          <p:nvPr/>
        </p:nvSpPr>
        <p:spPr>
          <a:xfrm>
            <a:off x="878415" y="1529292"/>
            <a:ext cx="34088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Loss of manpower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7CD54-AFE9-6699-E470-9EA463853DF9}"/>
              </a:ext>
            </a:extLst>
          </p:cNvPr>
          <p:cNvSpPr txBox="1"/>
          <p:nvPr/>
        </p:nvSpPr>
        <p:spPr>
          <a:xfrm>
            <a:off x="5508624" y="1561040"/>
            <a:ext cx="62663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Learn Machine Learning &amp; Libraries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03B6-5070-9859-5953-A05C262832FC}"/>
              </a:ext>
            </a:extLst>
          </p:cNvPr>
          <p:cNvSpPr txBox="1"/>
          <p:nvPr/>
        </p:nvSpPr>
        <p:spPr>
          <a:xfrm>
            <a:off x="888999" y="2365374"/>
            <a:ext cx="7313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dirty="0">
                <a:cs typeface="Calibri"/>
              </a:rPr>
              <a:t>5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1E876F-0694-11FD-F6C6-41C444169B45}"/>
              </a:ext>
            </a:extLst>
          </p:cNvPr>
          <p:cNvSpPr/>
          <p:nvPr/>
        </p:nvSpPr>
        <p:spPr>
          <a:xfrm>
            <a:off x="1971421" y="2784516"/>
            <a:ext cx="978958" cy="486833"/>
          </a:xfrm>
          <a:prstGeom prst="rightArrow">
            <a:avLst/>
          </a:prstGeom>
          <a:solidFill>
            <a:srgbClr val="0042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4225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B91CB-D98E-E68A-A6AF-992FBF8C81F4}"/>
              </a:ext>
            </a:extLst>
          </p:cNvPr>
          <p:cNvSpPr txBox="1"/>
          <p:nvPr/>
        </p:nvSpPr>
        <p:spPr>
          <a:xfrm>
            <a:off x="3264957" y="2365373"/>
            <a:ext cx="7313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  <a:cs typeface="Calibri"/>
              </a:rPr>
              <a:t>3</a:t>
            </a:r>
          </a:p>
        </p:txBody>
      </p:sp>
      <p:pic>
        <p:nvPicPr>
          <p:cNvPr id="9" name="Picture 9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FED7D5A2-09CD-3A65-ECD6-DD337C7E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3815352"/>
            <a:ext cx="4034366" cy="2349378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DD283DED-70F5-F7E0-1349-B790FD54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7" y="2333686"/>
            <a:ext cx="3515783" cy="1185209"/>
          </a:xfrm>
          <a:prstGeom prst="rect">
            <a:avLst/>
          </a:prstGeom>
        </p:spPr>
      </p:pic>
      <p:pic>
        <p:nvPicPr>
          <p:cNvPr id="12" name="Picture 12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79538EE-0238-6447-5D55-AA8C314C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09" y="2334870"/>
            <a:ext cx="1282701" cy="1082303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A922AB0-6E45-0180-4D71-E1DBEC56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58" y="3578937"/>
            <a:ext cx="2256367" cy="816668"/>
          </a:xfrm>
          <a:prstGeom prst="rect">
            <a:avLst/>
          </a:prstGeom>
        </p:spPr>
      </p:pic>
      <p:pic>
        <p:nvPicPr>
          <p:cNvPr id="14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D2AE60-37C3-B76F-41FB-FFBB1CB5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041" y="3761317"/>
            <a:ext cx="1756833" cy="642408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82B02F1-6B34-F332-EC76-8EAEA9EF0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59" y="4857750"/>
            <a:ext cx="1854200" cy="772584"/>
          </a:xfrm>
          <a:prstGeom prst="rect">
            <a:avLst/>
          </a:prstGeom>
        </p:spPr>
      </p:pic>
      <p:pic>
        <p:nvPicPr>
          <p:cNvPr id="16" name="Picture 16" descr="A picture containing mirror, car mirror, sunglasses, spectacles&#10;&#10;Description automatically generated">
            <a:extLst>
              <a:ext uri="{FF2B5EF4-FFF2-40B4-BE49-F238E27FC236}">
                <a16:creationId xmlns:a16="http://schemas.microsoft.com/office/drawing/2014/main" id="{4CD511AB-8D73-F0D2-9296-4CDEC2A16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191" y="4635500"/>
            <a:ext cx="1293284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1A34-F11C-7A09-AF31-D6C94C15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E5E7-075B-06DE-C151-166E7D1B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D9F89-4A20-845D-C824-1C6BF9C4430E}"/>
              </a:ext>
            </a:extLst>
          </p:cNvPr>
          <p:cNvSpPr txBox="1"/>
          <p:nvPr/>
        </p:nvSpPr>
        <p:spPr>
          <a:xfrm>
            <a:off x="211665" y="1449917"/>
            <a:ext cx="104997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ea typeface="+mn-lt"/>
                <a:cs typeface="+mn-lt"/>
              </a:rPr>
              <a:t>We have been facing this challenge and have been solving it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A3A758-01EC-C07F-19F3-28D16BBE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6" y="2758597"/>
            <a:ext cx="6066367" cy="1682492"/>
          </a:xfrm>
          <a:prstGeom prst="rect">
            <a:avLst/>
          </a:prstGeom>
          <a:ln w="38100">
            <a:solidFill>
              <a:srgbClr val="004225"/>
            </a:solidFill>
          </a:ln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F5BEE2-4695-4177-207F-C395D948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6" y="5077344"/>
            <a:ext cx="6119037" cy="968803"/>
          </a:xfrm>
          <a:prstGeom prst="rect">
            <a:avLst/>
          </a:prstGeom>
          <a:ln w="38100">
            <a:solidFill>
              <a:srgbClr val="004225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4A83E1-5E5D-2F8A-1D08-5DE4810A7094}"/>
              </a:ext>
            </a:extLst>
          </p:cNvPr>
          <p:cNvSpPr txBox="1"/>
          <p:nvPr/>
        </p:nvSpPr>
        <p:spPr>
          <a:xfrm>
            <a:off x="331258" y="2347497"/>
            <a:ext cx="190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Meeting 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26BC8-B3B8-0409-F73B-D8A2BB3443DE}"/>
              </a:ext>
            </a:extLst>
          </p:cNvPr>
          <p:cNvSpPr txBox="1"/>
          <p:nvPr/>
        </p:nvSpPr>
        <p:spPr>
          <a:xfrm>
            <a:off x="331539" y="4654706"/>
            <a:ext cx="8741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Update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DBFD284-15C0-C868-1EFC-025B2853F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6" b="14332"/>
          <a:stretch/>
        </p:blipFill>
        <p:spPr>
          <a:xfrm>
            <a:off x="7399291" y="2180308"/>
            <a:ext cx="4610321" cy="4177151"/>
          </a:xfrm>
          <a:prstGeom prst="rect">
            <a:avLst/>
          </a:prstGeom>
          <a:ln w="38100">
            <a:solidFill>
              <a:srgbClr val="004225"/>
            </a:solidFill>
          </a:ln>
        </p:spPr>
      </p:pic>
    </p:spTree>
    <p:extLst>
      <p:ext uri="{BB962C8B-B14F-4D97-AF65-F5344CB8AC3E}">
        <p14:creationId xmlns:p14="http://schemas.microsoft.com/office/powerpoint/2010/main" val="45248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1A34-F11C-7A09-AF31-D6C94C15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E5E7-075B-06DE-C151-166E7D1B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D9F89-4A20-845D-C824-1C6BF9C4430E}"/>
              </a:ext>
            </a:extLst>
          </p:cNvPr>
          <p:cNvSpPr txBox="1"/>
          <p:nvPr/>
        </p:nvSpPr>
        <p:spPr>
          <a:xfrm>
            <a:off x="211665" y="1449917"/>
            <a:ext cx="104997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ea typeface="+mn-lt"/>
                <a:cs typeface="+mn-lt"/>
              </a:rPr>
              <a:t>We have been facing this challenge and have been solving it</a:t>
            </a:r>
            <a:endParaRPr lang="en-US" dirty="0"/>
          </a:p>
        </p:txBody>
      </p:sp>
      <p:pic>
        <p:nvPicPr>
          <p:cNvPr id="3" name="Picture 4" descr="Taken on the 13th of April">
            <a:extLst>
              <a:ext uri="{FF2B5EF4-FFF2-40B4-BE49-F238E27FC236}">
                <a16:creationId xmlns:a16="http://schemas.microsoft.com/office/drawing/2014/main" id="{9E32D1DA-84BC-BC27-105A-A934E47B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5" y="2452310"/>
            <a:ext cx="2526241" cy="189335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8A0281-35D9-EFC1-678E-8B40045A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8" y="4432300"/>
            <a:ext cx="2528812" cy="1889730"/>
          </a:xfrm>
          <a:prstGeom prst="rect">
            <a:avLst/>
          </a:prstGeo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01DC742A-F350-7654-EC09-F615D7C18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79" r="258" b="-129"/>
          <a:stretch/>
        </p:blipFill>
        <p:spPr>
          <a:xfrm>
            <a:off x="3433319" y="2541058"/>
            <a:ext cx="2028661" cy="3775888"/>
          </a:xfrm>
          <a:prstGeom prst="rect">
            <a:avLst/>
          </a:prstGeom>
        </p:spPr>
      </p:pic>
      <p:pic>
        <p:nvPicPr>
          <p:cNvPr id="12" name="Picture 13" descr="A picture containing text, salamander&#10;&#10;Description automatically generated">
            <a:extLst>
              <a:ext uri="{FF2B5EF4-FFF2-40B4-BE49-F238E27FC236}">
                <a16:creationId xmlns:a16="http://schemas.microsoft.com/office/drawing/2014/main" id="{9417B1C1-C3A2-974F-FF1B-6E2B91FB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625" y="2639483"/>
            <a:ext cx="2481792" cy="32564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1EACC-8B06-0636-A253-F560B2768955}"/>
              </a:ext>
            </a:extLst>
          </p:cNvPr>
          <p:cNvSpPr txBox="1"/>
          <p:nvPr/>
        </p:nvSpPr>
        <p:spPr>
          <a:xfrm>
            <a:off x="209550" y="2072330"/>
            <a:ext cx="151592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Manage client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DD86A-0028-9FC9-A116-7B40738437B7}"/>
              </a:ext>
            </a:extLst>
          </p:cNvPr>
          <p:cNvSpPr txBox="1"/>
          <p:nvPr/>
        </p:nvSpPr>
        <p:spPr>
          <a:xfrm>
            <a:off x="2950633" y="2035288"/>
            <a:ext cx="299190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Communicate with supervisor</a:t>
            </a:r>
            <a:endParaRPr lang="en-US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0441F-B6D8-540C-AFDC-D2B0BC84E3BD}"/>
              </a:ext>
            </a:extLst>
          </p:cNvPr>
          <p:cNvSpPr txBox="1"/>
          <p:nvPr/>
        </p:nvSpPr>
        <p:spPr>
          <a:xfrm>
            <a:off x="8448675" y="1982370"/>
            <a:ext cx="148502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>
                <a:cs typeface="Calibri"/>
              </a:rPr>
              <a:t>Ask for advice</a:t>
            </a:r>
          </a:p>
        </p:txBody>
      </p:sp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30738F-814A-BE20-CD37-26816286E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515" y="2641600"/>
            <a:ext cx="2087595" cy="32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E68D-340C-C848-B679-21DED5D4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we have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6153-0FC7-1549-A918-54D2D10F4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Importance of setting clear milestones</a:t>
            </a:r>
          </a:p>
          <a:p>
            <a:pPr lvl="1"/>
            <a:r>
              <a:rPr lang="en-GB">
                <a:ea typeface="Calibri"/>
                <a:cs typeface="Calibri"/>
              </a:rPr>
              <a:t>Setting specific minimum viable products and stretches</a:t>
            </a:r>
          </a:p>
          <a:p>
            <a:pPr lvl="1"/>
            <a:r>
              <a:rPr lang="en-GB"/>
              <a:t>Division of tasks among team members</a:t>
            </a:r>
            <a:endParaRPr lang="en-GB">
              <a:cs typeface="Calibri"/>
            </a:endParaRPr>
          </a:p>
          <a:p>
            <a:r>
              <a:rPr lang="en-GB"/>
              <a:t>Being</a:t>
            </a:r>
            <a:r>
              <a:rPr lang="en-GB">
                <a:ea typeface="+mn-lt"/>
                <a:cs typeface="+mn-lt"/>
              </a:rPr>
              <a:t> agile with our client requirements</a:t>
            </a:r>
            <a:endParaRPr lang="en-GB">
              <a:cs typeface="Calibri"/>
            </a:endParaRPr>
          </a:p>
          <a:p>
            <a:pPr lvl="1"/>
            <a:r>
              <a:rPr lang="en-GB">
                <a:ea typeface="+mn-lt"/>
                <a:cs typeface="+mn-lt"/>
              </a:rPr>
              <a:t>Collecting client feedback and improving each version of our product based on that</a:t>
            </a:r>
            <a:endParaRPr lang="en-GB"/>
          </a:p>
          <a:p>
            <a:r>
              <a:rPr lang="en-GB"/>
              <a:t>Teamwork</a:t>
            </a:r>
            <a:endParaRPr lang="en-GB">
              <a:cs typeface="Calibri"/>
            </a:endParaRPr>
          </a:p>
          <a:p>
            <a:pPr lvl="1"/>
            <a:r>
              <a:rPr lang="en-GB"/>
              <a:t>Keeping everyone on the same page</a:t>
            </a:r>
            <a:endParaRPr lang="en-GB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Each member takes the initiative in learning, sharing and covering for each other</a:t>
            </a:r>
          </a:p>
          <a:p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1C998-CA5B-9743-A17F-A354E353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0DCB-54E3-380E-4148-4198D2F4B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/>
              <a:t>Smart Power Grids with Toumetis – Q&amp;A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E497-BB93-E3D1-4223-698CA690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18</a:t>
            </a:fld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6FE706-D210-83BA-0C16-24C2275FC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5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DBBB-29DD-8ACA-2D5F-140F3000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PSR – how does it transform 1D time-series data into a 2D image?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71C5-BC33-7A98-5B14-11C2977B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419339-17C1-D226-472D-B9EB87CCCCBB}"/>
              </a:ext>
            </a:extLst>
          </p:cNvPr>
          <p:cNvSpPr/>
          <p:nvPr/>
        </p:nvSpPr>
        <p:spPr>
          <a:xfrm>
            <a:off x="3714957" y="1554109"/>
            <a:ext cx="4762086" cy="540000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Signal waveforms are 1D timeseries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68B95B-5D34-987B-DC05-9242F7FBA508}"/>
              </a:ext>
            </a:extLst>
          </p:cNvPr>
          <p:cNvSpPr/>
          <p:nvPr/>
        </p:nvSpPr>
        <p:spPr>
          <a:xfrm>
            <a:off x="3534957" y="1374109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7B675E-E0DA-6C02-9C7D-512BA811529A}"/>
              </a:ext>
            </a:extLst>
          </p:cNvPr>
          <p:cNvSpPr/>
          <p:nvPr/>
        </p:nvSpPr>
        <p:spPr>
          <a:xfrm>
            <a:off x="3245554" y="2381067"/>
            <a:ext cx="5700892" cy="646959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Normalize the data values (voltages and currents) </a:t>
            </a:r>
          </a:p>
          <a:p>
            <a:pPr algn="ctr"/>
            <a:r>
              <a:rPr lang="en-US" sz="1600" i="1">
                <a:solidFill>
                  <a:schemeClr val="tx1"/>
                </a:solidFill>
              </a:rPr>
              <a:t>into amplitude between 2 and -2 units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D84392-C19E-6A8C-9C30-63AF98921B60}"/>
              </a:ext>
            </a:extLst>
          </p:cNvPr>
          <p:cNvSpPr/>
          <p:nvPr/>
        </p:nvSpPr>
        <p:spPr>
          <a:xfrm>
            <a:off x="3065554" y="2201068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0481-1D8F-BB6C-CDF0-4120EDEF2E0C}"/>
              </a:ext>
            </a:extLst>
          </p:cNvPr>
          <p:cNvSpPr/>
          <p:nvPr/>
        </p:nvSpPr>
        <p:spPr>
          <a:xfrm>
            <a:off x="3245554" y="3363582"/>
            <a:ext cx="5700892" cy="646959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Select the data values in between a certain time interval, </a:t>
            </a:r>
          </a:p>
          <a:p>
            <a:pPr algn="ctr"/>
            <a:r>
              <a:rPr lang="en-US" sz="1600" i="1">
                <a:solidFill>
                  <a:schemeClr val="tx1"/>
                </a:solidFill>
              </a:rPr>
              <a:t>e.g. in our case 20 units of the time lag 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1FEA2-F717-5076-DC14-4EBA9A462360}"/>
              </a:ext>
            </a:extLst>
          </p:cNvPr>
          <p:cNvSpPr/>
          <p:nvPr/>
        </p:nvSpPr>
        <p:spPr>
          <a:xfrm>
            <a:off x="3245554" y="4346096"/>
            <a:ext cx="5700892" cy="540000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Plot the values with the amplitude as both the x and y axis</a:t>
            </a:r>
          </a:p>
          <a:p>
            <a:pPr algn="ctr"/>
            <a:r>
              <a:rPr lang="en-US" sz="1600" i="1">
                <a:solidFill>
                  <a:schemeClr val="tx1"/>
                </a:solidFill>
              </a:rPr>
              <a:t>in greyscale images</a:t>
            </a: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FB9E32-4198-0AFD-2907-E83C9F61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508" y="5114984"/>
            <a:ext cx="1183680" cy="1183680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08160A-B3E3-E3B4-7AAD-02AE474A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57" y="5114984"/>
            <a:ext cx="1183680" cy="1183680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0C38DAEA-362B-12E9-1F48-170C48294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806" y="5114984"/>
            <a:ext cx="1183680" cy="118368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AE2EEBB-D720-8D3A-EEAF-D226AC21616D}"/>
              </a:ext>
            </a:extLst>
          </p:cNvPr>
          <p:cNvSpPr/>
          <p:nvPr/>
        </p:nvSpPr>
        <p:spPr>
          <a:xfrm>
            <a:off x="3065554" y="3183581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51A78-3C7E-C849-17F9-0A306B3B3D26}"/>
              </a:ext>
            </a:extLst>
          </p:cNvPr>
          <p:cNvSpPr/>
          <p:nvPr/>
        </p:nvSpPr>
        <p:spPr>
          <a:xfrm>
            <a:off x="3065554" y="4190542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C21E83-40D7-8AE3-7BAB-C35D943A6B8E}"/>
              </a:ext>
            </a:extLst>
          </p:cNvPr>
          <p:cNvSpPr/>
          <p:nvPr/>
        </p:nvSpPr>
        <p:spPr>
          <a:xfrm>
            <a:off x="3539057" y="5118393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116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F42F-F171-8E4B-BE0F-26224EA5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9CDC-7907-805F-1DF6-CE3E4C14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Company: </a:t>
            </a:r>
            <a:r>
              <a:rPr lang="en-US" sz="3200" err="1">
                <a:cs typeface="Calibri"/>
              </a:rPr>
              <a:t>Toumetis</a:t>
            </a:r>
            <a:endParaRPr lang="en-US" sz="3200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Software development</a:t>
            </a:r>
            <a:endParaRPr lang="en-US" sz="2800">
              <a:ea typeface="Calibri"/>
              <a:cs typeface="Calibri"/>
            </a:endParaRPr>
          </a:p>
          <a:p>
            <a:pPr lvl="1"/>
            <a:r>
              <a:rPr lang="en-US" sz="2800">
                <a:ea typeface="Calibri"/>
                <a:cs typeface="Calibri"/>
              </a:rPr>
              <a:t>Data Science team</a:t>
            </a:r>
          </a:p>
          <a:p>
            <a:pPr marL="457200" lvl="1" indent="0">
              <a:buNone/>
            </a:pPr>
            <a:endParaRPr lang="en-US" sz="2800">
              <a:cs typeface="Calibri"/>
            </a:endParaRPr>
          </a:p>
          <a:p>
            <a:r>
              <a:rPr lang="en-US" sz="3200">
                <a:cs typeface="Calibri"/>
              </a:rPr>
              <a:t>Two main parts:</a:t>
            </a:r>
            <a:endParaRPr lang="en-US" sz="3200"/>
          </a:p>
          <a:p>
            <a:pPr lvl="1"/>
            <a:r>
              <a:rPr lang="en-US" sz="2800">
                <a:cs typeface="Calibri"/>
              </a:rPr>
              <a:t>Automation of the classification process for abnormal signals</a:t>
            </a:r>
            <a:endParaRPr lang="en-US" sz="2800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Web app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3FB46-274F-EDE1-C97E-77302BE2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Driving Real Business Value with Applied Machine Learning">
            <a:extLst>
              <a:ext uri="{FF2B5EF4-FFF2-40B4-BE49-F238E27FC236}">
                <a16:creationId xmlns:a16="http://schemas.microsoft.com/office/drawing/2014/main" id="{C443D8D1-3809-C327-7AC7-F3AE7DA83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1200"/>
            <a:ext cx="3712599" cy="112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41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DBBB-29DD-8ACA-2D5F-140F3000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PSR – what do the 2D PSR images of different PQD types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880A0-3A4A-74F6-5CCC-CD05A59D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ECEB863-69BA-ADDE-E515-91A9F5C0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63" y="2319468"/>
            <a:ext cx="1270000" cy="1270000"/>
          </a:xfrm>
          <a:prstGeom prst="rect">
            <a:avLst/>
          </a:prstGeom>
        </p:spPr>
      </p:pic>
      <p:pic>
        <p:nvPicPr>
          <p:cNvPr id="6" name="Picture 5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81A067BD-974D-94F4-B151-1FE79010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17" y="2319468"/>
            <a:ext cx="1270000" cy="1270000"/>
          </a:xfrm>
          <a:prstGeom prst="rect">
            <a:avLst/>
          </a:prstGeom>
        </p:spPr>
      </p:pic>
      <p:pic>
        <p:nvPicPr>
          <p:cNvPr id="7" name="Picture 6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93357EF8-45F9-482B-9550-5449E075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71" y="2319468"/>
            <a:ext cx="1270000" cy="12700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AB0E64-865E-2D5E-A9EC-98756689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25" y="2319468"/>
            <a:ext cx="1270000" cy="1270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F4D67FDC-2A9A-8633-6C48-411DBEE77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80" y="2319468"/>
            <a:ext cx="1270000" cy="127000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EB80EDDC-040D-0874-8909-C6938766C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363" y="4226499"/>
            <a:ext cx="1270000" cy="1270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F270451-A11F-ACB9-E74F-3476DAA6F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117" y="4226499"/>
            <a:ext cx="1270000" cy="1270000"/>
          </a:xfrm>
          <a:prstGeom prst="rect">
            <a:avLst/>
          </a:prstGeom>
        </p:spPr>
      </p:pic>
      <p:graphicFrame>
        <p:nvGraphicFramePr>
          <p:cNvPr id="12" name="Table 25">
            <a:extLst>
              <a:ext uri="{FF2B5EF4-FFF2-40B4-BE49-F238E27FC236}">
                <a16:creationId xmlns:a16="http://schemas.microsoft.com/office/drawing/2014/main" id="{983AD3CE-8483-EA09-D13B-670FB41E4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32965"/>
              </p:ext>
            </p:extLst>
          </p:nvPr>
        </p:nvGraphicFramePr>
        <p:xfrm>
          <a:off x="2494005" y="1810257"/>
          <a:ext cx="72039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98">
                  <a:extLst>
                    <a:ext uri="{9D8B030D-6E8A-4147-A177-3AD203B41FA5}">
                      <a16:colId xmlns:a16="http://schemas.microsoft.com/office/drawing/2014/main" val="185691029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2195664372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136683369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794641943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16128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Sags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Swells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Interruptions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Harmonics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Sags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33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A890DBA-B040-22EA-E431-405DDE930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176247"/>
              </p:ext>
            </p:extLst>
          </p:nvPr>
        </p:nvGraphicFramePr>
        <p:xfrm>
          <a:off x="2494005" y="3686947"/>
          <a:ext cx="72039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98">
                  <a:extLst>
                    <a:ext uri="{9D8B030D-6E8A-4147-A177-3AD203B41FA5}">
                      <a16:colId xmlns:a16="http://schemas.microsoft.com/office/drawing/2014/main" val="28375970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000706269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617637760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21509217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90564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Swells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Interruptions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Flickers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Spikes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Oscillatory Transients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68036"/>
                  </a:ext>
                </a:extLst>
              </a:tr>
            </a:tbl>
          </a:graphicData>
        </a:graphic>
      </p:graphicFrame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98AE3C4-8AEA-F9F0-7463-86E6A405F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871" y="4226499"/>
            <a:ext cx="1270000" cy="1270000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E24C360-B83A-1AA9-B714-C1BB51871F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625" y="4226499"/>
            <a:ext cx="1270000" cy="127000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0E379CC-BDA3-E98A-50D9-115AA9C4F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380" y="4226499"/>
            <a:ext cx="1270000" cy="1270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E2DDE0-A603-795A-4FB5-9C5295777D38}"/>
              </a:ext>
            </a:extLst>
          </p:cNvPr>
          <p:cNvSpPr/>
          <p:nvPr/>
        </p:nvSpPr>
        <p:spPr>
          <a:xfrm>
            <a:off x="3883460" y="1960833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54F92C-BCF3-A14D-0D47-F0A2E45CD721}"/>
              </a:ext>
            </a:extLst>
          </p:cNvPr>
          <p:cNvSpPr/>
          <p:nvPr/>
        </p:nvSpPr>
        <p:spPr>
          <a:xfrm>
            <a:off x="8221765" y="1960833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802851-0DE0-23F2-5159-888425D926C9}"/>
              </a:ext>
            </a:extLst>
          </p:cNvPr>
          <p:cNvSpPr/>
          <p:nvPr/>
        </p:nvSpPr>
        <p:spPr>
          <a:xfrm>
            <a:off x="6775664" y="1960833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EAE19-7735-373F-9402-A403A8FED427}"/>
              </a:ext>
            </a:extLst>
          </p:cNvPr>
          <p:cNvSpPr/>
          <p:nvPr/>
        </p:nvSpPr>
        <p:spPr>
          <a:xfrm>
            <a:off x="5329562" y="1960833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2C7-2C93-4F3D-0021-C3B7E41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CNN models – how are the models trained, validated, and tested?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09D3-F2B7-2460-7182-9D7BE328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21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0575DD-290D-40A4-0431-DD32F4D3D127}"/>
              </a:ext>
            </a:extLst>
          </p:cNvPr>
          <p:cNvGrpSpPr/>
          <p:nvPr/>
        </p:nvGrpSpPr>
        <p:grpSpPr>
          <a:xfrm>
            <a:off x="210271" y="1727004"/>
            <a:ext cx="11771454" cy="1297456"/>
            <a:chOff x="210271" y="1727004"/>
            <a:chExt cx="11771454" cy="12974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F6212C-5CA4-211B-CECC-DEF21935C5B9}"/>
                </a:ext>
              </a:extLst>
            </p:cNvPr>
            <p:cNvSpPr/>
            <p:nvPr/>
          </p:nvSpPr>
          <p:spPr>
            <a:xfrm>
              <a:off x="3200399" y="1727004"/>
              <a:ext cx="8781326" cy="1297456"/>
            </a:xfrm>
            <a:prstGeom prst="rect">
              <a:avLst/>
            </a:prstGeom>
            <a:noFill/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The fundamental design of the CNN structure and algorithms follows the academic paper, “Classifying Power Quality Disturbances Based on Phase Space Reconstruction and a Convolutional Neural Network”, as recommended by our client</a:t>
              </a:r>
            </a:p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In this design, there are 2 convolution, 2 pooling, and a fully connected layer to perform the classification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5D0530-A952-77F8-BCE0-925DCAACE0B1}"/>
                </a:ext>
              </a:extLst>
            </p:cNvPr>
            <p:cNvSpPr/>
            <p:nvPr/>
          </p:nvSpPr>
          <p:spPr>
            <a:xfrm>
              <a:off x="210271" y="1727004"/>
              <a:ext cx="2990127" cy="1297456"/>
            </a:xfrm>
            <a:prstGeom prst="rect">
              <a:avLst/>
            </a:prstGeom>
            <a:solidFill>
              <a:srgbClr val="004225"/>
            </a:solidFill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>
                  <a:solidFill>
                    <a:schemeClr val="bg1"/>
                  </a:solidFill>
                </a:rPr>
                <a:t>Design the CNN structure </a:t>
              </a:r>
            </a:p>
            <a:p>
              <a:pPr algn="ctr"/>
              <a:r>
                <a:rPr lang="en-US" sz="1600" b="1" i="1">
                  <a:solidFill>
                    <a:schemeClr val="bg1"/>
                  </a:solidFill>
                </a:rPr>
                <a:t>and algorithms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BC36A-95C0-BADD-8F28-8BCCDC19C039}"/>
              </a:ext>
            </a:extLst>
          </p:cNvPr>
          <p:cNvGrpSpPr/>
          <p:nvPr/>
        </p:nvGrpSpPr>
        <p:grpSpPr>
          <a:xfrm>
            <a:off x="210272" y="3213250"/>
            <a:ext cx="11771454" cy="1297456"/>
            <a:chOff x="210272" y="3218342"/>
            <a:chExt cx="11771454" cy="12974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8B99ED-CC38-78E9-578B-33895D0696EF}"/>
                </a:ext>
              </a:extLst>
            </p:cNvPr>
            <p:cNvSpPr/>
            <p:nvPr/>
          </p:nvSpPr>
          <p:spPr>
            <a:xfrm>
              <a:off x="3200400" y="3218342"/>
              <a:ext cx="8781326" cy="1297456"/>
            </a:xfrm>
            <a:prstGeom prst="rect">
              <a:avLst/>
            </a:prstGeom>
            <a:noFill/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10,000 synthesized signals are created, and subsequently converted into a dataset of 2D PSR images into the 10 PQD categories.</a:t>
              </a:r>
            </a:p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This dataset is then divided, with 60% to the training set, 20% the validation set, and 20% the testing set.</a:t>
              </a:r>
            </a:p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This mix is recommended by Professor Andrew Ng from Stanford University in the online machine learning course the team has attended.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F9FDE-DF48-A0A4-AFB7-1FD2887F6D57}"/>
                </a:ext>
              </a:extLst>
            </p:cNvPr>
            <p:cNvSpPr/>
            <p:nvPr/>
          </p:nvSpPr>
          <p:spPr>
            <a:xfrm>
              <a:off x="210272" y="3218342"/>
              <a:ext cx="2990127" cy="1297456"/>
            </a:xfrm>
            <a:prstGeom prst="rect">
              <a:avLst/>
            </a:prstGeom>
            <a:solidFill>
              <a:srgbClr val="004225"/>
            </a:solidFill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>
                  <a:solidFill>
                    <a:schemeClr val="bg1"/>
                  </a:solidFill>
                </a:rPr>
                <a:t>Prepare the dataset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6990BA-DE77-7EA5-868F-F9C4BAF09F27}"/>
              </a:ext>
            </a:extLst>
          </p:cNvPr>
          <p:cNvGrpSpPr/>
          <p:nvPr/>
        </p:nvGrpSpPr>
        <p:grpSpPr>
          <a:xfrm>
            <a:off x="210273" y="4699497"/>
            <a:ext cx="11771454" cy="1297456"/>
            <a:chOff x="210271" y="4887701"/>
            <a:chExt cx="11771454" cy="12974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F98140-0553-6937-3CF0-13C0EF61D2A4}"/>
                </a:ext>
              </a:extLst>
            </p:cNvPr>
            <p:cNvSpPr/>
            <p:nvPr/>
          </p:nvSpPr>
          <p:spPr>
            <a:xfrm>
              <a:off x="3200399" y="4887701"/>
              <a:ext cx="8781326" cy="1297456"/>
            </a:xfrm>
            <a:prstGeom prst="rect">
              <a:avLst/>
            </a:prstGeom>
            <a:noFill/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The team has leveraged on TensorFlow libraries to train the CNN models, and free GPU hardware resources provided on Google Colab to accelerate the training process.</a:t>
              </a:r>
            </a:p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The training process “teaches” the CNN model to learn the differences of the images, adjusts its parameters in the neural network, become capable of categorizing input images.</a:t>
              </a:r>
            </a:p>
            <a:p>
              <a:pPr marL="182563" indent="-171450">
                <a:buFont typeface="Arial" panose="020B0604020202020204" pitchFamily="34" charset="0"/>
                <a:buChar char="•"/>
              </a:pPr>
              <a:r>
                <a:rPr lang="en-US" sz="1400" i="1">
                  <a:solidFill>
                    <a:schemeClr val="tx1"/>
                  </a:solidFill>
                </a:rPr>
                <a:t>The resulting accuracy level from the validation and testing sets is around 97%.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72F0A3-B4DD-D975-1D82-B4610278E466}"/>
                </a:ext>
              </a:extLst>
            </p:cNvPr>
            <p:cNvSpPr/>
            <p:nvPr/>
          </p:nvSpPr>
          <p:spPr>
            <a:xfrm>
              <a:off x="210271" y="4887701"/>
              <a:ext cx="2990127" cy="1297456"/>
            </a:xfrm>
            <a:prstGeom prst="rect">
              <a:avLst/>
            </a:prstGeom>
            <a:solidFill>
              <a:srgbClr val="004225"/>
            </a:solidFill>
            <a:ln w="38100">
              <a:solidFill>
                <a:srgbClr val="004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>
                  <a:solidFill>
                    <a:schemeClr val="bg1"/>
                  </a:solidFill>
                </a:rPr>
                <a:t>Perform the training, </a:t>
              </a:r>
            </a:p>
            <a:p>
              <a:pPr algn="ctr"/>
              <a:r>
                <a:rPr lang="en-US" sz="1600" b="1" i="1">
                  <a:solidFill>
                    <a:schemeClr val="bg1"/>
                  </a:solidFill>
                </a:rPr>
                <a:t>validation and testing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930C0A0-83FA-DA15-1C00-32F309C089C3}"/>
              </a:ext>
            </a:extLst>
          </p:cNvPr>
          <p:cNvSpPr/>
          <p:nvPr/>
        </p:nvSpPr>
        <p:spPr>
          <a:xfrm>
            <a:off x="143340" y="1547608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045436-7A2F-1328-2487-AC27CB264A4C}"/>
              </a:ext>
            </a:extLst>
          </p:cNvPr>
          <p:cNvSpPr/>
          <p:nvPr/>
        </p:nvSpPr>
        <p:spPr>
          <a:xfrm>
            <a:off x="143340" y="3033250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DC9BA-2158-9E94-2F1C-C94499022FDA}"/>
              </a:ext>
            </a:extLst>
          </p:cNvPr>
          <p:cNvSpPr/>
          <p:nvPr/>
        </p:nvSpPr>
        <p:spPr>
          <a:xfrm>
            <a:off x="143340" y="4519496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67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2C7-2C93-4F3D-0021-C3B7E41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CNN models – how their structures, algorithms and training datasets affect their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09D3-F2B7-2460-7182-9D7BE328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C8B9B-A213-84F6-F96A-ABF1F2C87823}"/>
              </a:ext>
            </a:extLst>
          </p:cNvPr>
          <p:cNvSpPr/>
          <p:nvPr/>
        </p:nvSpPr>
        <p:spPr>
          <a:xfrm>
            <a:off x="390272" y="1811314"/>
            <a:ext cx="4577143" cy="68309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Trained 108 CNN models of different structures, algorithms and datasets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EBC384-DBAA-509F-CA82-94E435044300}"/>
              </a:ext>
            </a:extLst>
          </p:cNvPr>
          <p:cNvSpPr/>
          <p:nvPr/>
        </p:nvSpPr>
        <p:spPr>
          <a:xfrm>
            <a:off x="210273" y="1631315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4B9E5-5105-EB5A-14BB-01DEBE840506}"/>
              </a:ext>
            </a:extLst>
          </p:cNvPr>
          <p:cNvSpPr/>
          <p:nvPr/>
        </p:nvSpPr>
        <p:spPr>
          <a:xfrm>
            <a:off x="390273" y="2802730"/>
            <a:ext cx="4577142" cy="91169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tx1"/>
                </a:solidFill>
              </a:rPr>
              <a:t>Tested their accuracy levels with a target dataset of 3,000 images with 256 signal sample rate and 20 units of the time lag parameter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C959D-CF56-3CD2-3C9F-25B0A89BCF55}"/>
              </a:ext>
            </a:extLst>
          </p:cNvPr>
          <p:cNvSpPr/>
          <p:nvPr/>
        </p:nvSpPr>
        <p:spPr>
          <a:xfrm>
            <a:off x="390272" y="4022745"/>
            <a:ext cx="4577141" cy="196862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</a:rPr>
              <a:t>The evaluation metric used is the marco-F1 score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Macro-F1 Score</a:t>
            </a:r>
            <a:r>
              <a:rPr lang="en-US" sz="1600" i="1">
                <a:solidFill>
                  <a:schemeClr val="tx1"/>
                </a:solidFill>
              </a:rPr>
              <a:t> = True Positives/ (True Positives + 0.5 (False Positives + False Negatives))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</a:rPr>
              <a:t>Each category of the 10 PQD types is considered equally important in this calculation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214D37-C19C-D052-D433-C91B1EA7EF12}"/>
              </a:ext>
            </a:extLst>
          </p:cNvPr>
          <p:cNvSpPr/>
          <p:nvPr/>
        </p:nvSpPr>
        <p:spPr>
          <a:xfrm>
            <a:off x="210273" y="2622730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34437-8461-9681-1D79-45DEFD7A201C}"/>
              </a:ext>
            </a:extLst>
          </p:cNvPr>
          <p:cNvSpPr/>
          <p:nvPr/>
        </p:nvSpPr>
        <p:spPr>
          <a:xfrm>
            <a:off x="5124964" y="5991373"/>
            <a:ext cx="1807177" cy="3651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>
                <a:solidFill>
                  <a:schemeClr val="tx1"/>
                </a:solidFill>
              </a:rPr>
              <a:t>Source: Team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8E6C-CCB0-6900-CA7F-D5F68B7A87AD}"/>
              </a:ext>
            </a:extLst>
          </p:cNvPr>
          <p:cNvSpPr/>
          <p:nvPr/>
        </p:nvSpPr>
        <p:spPr>
          <a:xfrm>
            <a:off x="5124964" y="1446189"/>
            <a:ext cx="4933436" cy="36512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i="1">
                <a:solidFill>
                  <a:schemeClr val="tx1"/>
                </a:solidFill>
              </a:rPr>
              <a:t>Table 1: Macro-F1 score of each of the trained CNN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B2F7F-51A1-95D4-FE9C-34A3FCC2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64" y="1811314"/>
            <a:ext cx="6856763" cy="41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9E-8E54-E899-1554-F9697DC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37FF-9529-854D-E36B-65A94751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Identify power quality disturbances (PQDs)</a:t>
            </a:r>
          </a:p>
          <a:p>
            <a:pPr lvl="1"/>
            <a:r>
              <a:rPr lang="en-US" sz="2800">
                <a:cs typeface="Calibri"/>
              </a:rPr>
              <a:t>Predictive maintenance</a:t>
            </a:r>
          </a:p>
          <a:p>
            <a:pPr lvl="1"/>
            <a:r>
              <a:rPr lang="en-US" sz="2800">
                <a:cs typeface="Calibri"/>
              </a:rPr>
              <a:t>Reduce accidents</a:t>
            </a:r>
            <a:endParaRPr lang="en-US" sz="2800">
              <a:ea typeface="Calibri"/>
              <a:cs typeface="Calibri"/>
            </a:endParaRP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Current workflow: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A6F6A-3767-D5AE-9674-7FBB3EC6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D9195-CCA0-BC67-F586-241B21AD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63" y="1325562"/>
            <a:ext cx="21082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877FA-60AF-FAF5-4F59-FFDC3393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63" y="1325562"/>
            <a:ext cx="2003063" cy="2260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91ED64-6275-BE94-01EE-03EBBA4949F1}"/>
              </a:ext>
            </a:extLst>
          </p:cNvPr>
          <p:cNvSpPr/>
          <p:nvPr/>
        </p:nvSpPr>
        <p:spPr>
          <a:xfrm>
            <a:off x="1528005" y="4158326"/>
            <a:ext cx="2244436" cy="1260764"/>
          </a:xfrm>
          <a:prstGeom prst="roundRect">
            <a:avLst/>
          </a:prstGeom>
          <a:solidFill>
            <a:srgbClr val="0042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Power Events 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BB5000-C46F-2713-6F74-2895F0060873}"/>
              </a:ext>
            </a:extLst>
          </p:cNvPr>
          <p:cNvSpPr/>
          <p:nvPr/>
        </p:nvSpPr>
        <p:spPr>
          <a:xfrm>
            <a:off x="8380807" y="4158326"/>
            <a:ext cx="2244436" cy="1260764"/>
          </a:xfrm>
          <a:prstGeom prst="roundRect">
            <a:avLst/>
          </a:prstGeom>
          <a:solidFill>
            <a:srgbClr val="0042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Labelled &amp; classified PQDs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13E549-D96E-46FF-7BD1-2BBA522AE236}"/>
              </a:ext>
            </a:extLst>
          </p:cNvPr>
          <p:cNvGrpSpPr/>
          <p:nvPr/>
        </p:nvGrpSpPr>
        <p:grpSpPr>
          <a:xfrm>
            <a:off x="5082271" y="3628087"/>
            <a:ext cx="2244436" cy="2173537"/>
            <a:chOff x="4804571" y="3815982"/>
            <a:chExt cx="2244436" cy="2173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9EC9D8-272E-92CB-1ABD-AC07CF223149}"/>
                </a:ext>
              </a:extLst>
            </p:cNvPr>
            <p:cNvGrpSpPr/>
            <p:nvPr/>
          </p:nvGrpSpPr>
          <p:grpSpPr>
            <a:xfrm>
              <a:off x="4970826" y="3815982"/>
              <a:ext cx="1663697" cy="1809989"/>
              <a:chOff x="6990877" y="4178193"/>
              <a:chExt cx="1663697" cy="1809989"/>
            </a:xfrm>
          </p:grpSpPr>
          <p:sp>
            <p:nvSpPr>
              <p:cNvPr id="9" name="Smiley Face 8">
                <a:extLst>
                  <a:ext uri="{FF2B5EF4-FFF2-40B4-BE49-F238E27FC236}">
                    <a16:creationId xmlns:a16="http://schemas.microsoft.com/office/drawing/2014/main" id="{43C37F0E-4559-240F-49E3-536ECA4694B1}"/>
                  </a:ext>
                </a:extLst>
              </p:cNvPr>
              <p:cNvSpPr/>
              <p:nvPr/>
            </p:nvSpPr>
            <p:spPr>
              <a:xfrm>
                <a:off x="7012058" y="4178193"/>
                <a:ext cx="955963" cy="955963"/>
              </a:xfrm>
              <a:prstGeom prst="smileyFace">
                <a:avLst/>
              </a:prstGeom>
              <a:solidFill>
                <a:srgbClr val="00422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Smiley Face 9">
                <a:extLst>
                  <a:ext uri="{FF2B5EF4-FFF2-40B4-BE49-F238E27FC236}">
                    <a16:creationId xmlns:a16="http://schemas.microsoft.com/office/drawing/2014/main" id="{B2127371-9472-C9D8-CDC0-1401FD013BCC}"/>
                  </a:ext>
                </a:extLst>
              </p:cNvPr>
              <p:cNvSpPr/>
              <p:nvPr/>
            </p:nvSpPr>
            <p:spPr>
              <a:xfrm>
                <a:off x="6990877" y="4944591"/>
                <a:ext cx="955963" cy="955963"/>
              </a:xfrm>
              <a:prstGeom prst="smileyFace">
                <a:avLst/>
              </a:prstGeom>
              <a:solidFill>
                <a:srgbClr val="00422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Smiley Face 10">
                <a:extLst>
                  <a:ext uri="{FF2B5EF4-FFF2-40B4-BE49-F238E27FC236}">
                    <a16:creationId xmlns:a16="http://schemas.microsoft.com/office/drawing/2014/main" id="{BA36D229-1E9F-85E5-200F-18F9C18C55B3}"/>
                  </a:ext>
                </a:extLst>
              </p:cNvPr>
              <p:cNvSpPr/>
              <p:nvPr/>
            </p:nvSpPr>
            <p:spPr>
              <a:xfrm>
                <a:off x="7698611" y="5032219"/>
                <a:ext cx="955963" cy="955963"/>
              </a:xfrm>
              <a:prstGeom prst="smileyFace">
                <a:avLst/>
              </a:prstGeom>
              <a:solidFill>
                <a:srgbClr val="00422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Smiley Face 11">
                <a:extLst>
                  <a:ext uri="{FF2B5EF4-FFF2-40B4-BE49-F238E27FC236}">
                    <a16:creationId xmlns:a16="http://schemas.microsoft.com/office/drawing/2014/main" id="{D8CCB6C5-A03D-BA8A-F223-A4FA056B617E}"/>
                  </a:ext>
                </a:extLst>
              </p:cNvPr>
              <p:cNvSpPr/>
              <p:nvPr/>
            </p:nvSpPr>
            <p:spPr>
              <a:xfrm>
                <a:off x="7698611" y="4222007"/>
                <a:ext cx="955963" cy="955963"/>
              </a:xfrm>
              <a:prstGeom prst="smileyFace">
                <a:avLst/>
              </a:prstGeom>
              <a:solidFill>
                <a:srgbClr val="00422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3FC36F8-FFB4-ACBB-557E-63601FC84F46}"/>
                </a:ext>
              </a:extLst>
            </p:cNvPr>
            <p:cNvSpPr/>
            <p:nvPr/>
          </p:nvSpPr>
          <p:spPr>
            <a:xfrm>
              <a:off x="4804571" y="5671166"/>
              <a:ext cx="2244436" cy="318353"/>
            </a:xfrm>
            <a:prstGeom prst="roundRect">
              <a:avLst/>
            </a:prstGeom>
            <a:solidFill>
              <a:srgbClr val="00422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Engineers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D02BB4-08E1-F301-2858-082D9C0BC471}"/>
              </a:ext>
            </a:extLst>
          </p:cNvPr>
          <p:cNvSpPr/>
          <p:nvPr/>
        </p:nvSpPr>
        <p:spPr>
          <a:xfrm>
            <a:off x="8451849" y="5801624"/>
            <a:ext cx="2661228" cy="649778"/>
          </a:xfrm>
          <a:prstGeom prst="roundRect">
            <a:avLst/>
          </a:prstGeom>
          <a:solidFill>
            <a:srgbClr val="0042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Machine Learning Model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0643382-7027-0631-FCAC-92DB5E61F95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326707" y="5642448"/>
            <a:ext cx="1125142" cy="484065"/>
          </a:xfrm>
          <a:prstGeom prst="bentConnector3">
            <a:avLst/>
          </a:prstGeom>
          <a:ln w="50800">
            <a:solidFill>
              <a:srgbClr val="00422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F6C220-0B3B-FCF9-C7C0-46E9A2B8B9FA}"/>
              </a:ext>
            </a:extLst>
          </p:cNvPr>
          <p:cNvCxnSpPr/>
          <p:nvPr/>
        </p:nvCxnSpPr>
        <p:spPr>
          <a:xfrm>
            <a:off x="3893127" y="4756028"/>
            <a:ext cx="1189144" cy="0"/>
          </a:xfrm>
          <a:prstGeom prst="straightConnector1">
            <a:avLst/>
          </a:prstGeom>
          <a:ln w="5080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F44F66-84A1-0B49-63EB-E06B5884A8C8}"/>
              </a:ext>
            </a:extLst>
          </p:cNvPr>
          <p:cNvCxnSpPr/>
          <p:nvPr/>
        </p:nvCxnSpPr>
        <p:spPr>
          <a:xfrm>
            <a:off x="7079691" y="4756028"/>
            <a:ext cx="1189144" cy="0"/>
          </a:xfrm>
          <a:prstGeom prst="straightConnector1">
            <a:avLst/>
          </a:prstGeom>
          <a:ln w="5080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0E3201-75F6-DA4C-3164-A9C1331FF4E5}"/>
              </a:ext>
            </a:extLst>
          </p:cNvPr>
          <p:cNvGrpSpPr/>
          <p:nvPr/>
        </p:nvGrpSpPr>
        <p:grpSpPr>
          <a:xfrm>
            <a:off x="5194243" y="3757338"/>
            <a:ext cx="2012080" cy="1845242"/>
            <a:chOff x="5269707" y="2355273"/>
            <a:chExt cx="955963" cy="7897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896207-C96A-07B3-A209-2732D3D77FDD}"/>
                </a:ext>
              </a:extLst>
            </p:cNvPr>
            <p:cNvCxnSpPr/>
            <p:nvPr/>
          </p:nvCxnSpPr>
          <p:spPr>
            <a:xfrm>
              <a:off x="5269707" y="2355273"/>
              <a:ext cx="955963" cy="78970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88F2FB-2F09-B1A6-BDC3-AEE0D660CCB6}"/>
                </a:ext>
              </a:extLst>
            </p:cNvPr>
            <p:cNvCxnSpPr/>
            <p:nvPr/>
          </p:nvCxnSpPr>
          <p:spPr>
            <a:xfrm flipV="1">
              <a:off x="5269707" y="2355273"/>
              <a:ext cx="934782" cy="78970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454449-F3F5-E5BF-B811-823816C5C707}"/>
              </a:ext>
            </a:extLst>
          </p:cNvPr>
          <p:cNvCxnSpPr>
            <a:cxnSpLocks/>
          </p:cNvCxnSpPr>
          <p:nvPr/>
        </p:nvCxnSpPr>
        <p:spPr>
          <a:xfrm flipV="1">
            <a:off x="9531946" y="5413997"/>
            <a:ext cx="0" cy="381120"/>
          </a:xfrm>
          <a:prstGeom prst="straightConnector1">
            <a:avLst/>
          </a:prstGeom>
          <a:ln w="5080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25B14-0B56-89D1-AEA0-FF9F537C5328}"/>
              </a:ext>
            </a:extLst>
          </p:cNvPr>
          <p:cNvGrpSpPr/>
          <p:nvPr/>
        </p:nvGrpSpPr>
        <p:grpSpPr>
          <a:xfrm flipV="1">
            <a:off x="7503052" y="4588007"/>
            <a:ext cx="366424" cy="336041"/>
            <a:chOff x="5269707" y="2355273"/>
            <a:chExt cx="955963" cy="78970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A0B7DD-9496-5737-F80C-09F028620D5E}"/>
                </a:ext>
              </a:extLst>
            </p:cNvPr>
            <p:cNvCxnSpPr/>
            <p:nvPr/>
          </p:nvCxnSpPr>
          <p:spPr>
            <a:xfrm>
              <a:off x="5269707" y="2355273"/>
              <a:ext cx="955963" cy="78970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8CADBF-BD5E-7816-968D-F5E1A1DEABDB}"/>
                </a:ext>
              </a:extLst>
            </p:cNvPr>
            <p:cNvCxnSpPr/>
            <p:nvPr/>
          </p:nvCxnSpPr>
          <p:spPr>
            <a:xfrm flipV="1">
              <a:off x="5269707" y="2355273"/>
              <a:ext cx="934782" cy="78970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50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E694-D0E9-CB32-3836-04FAE01E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5A31-C3BB-1287-69DF-BC73E0368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Part One: Machine Learning Model</a:t>
            </a:r>
          </a:p>
          <a:p>
            <a:pPr lvl="1"/>
            <a:r>
              <a:rPr lang="en-US">
                <a:cs typeface="Calibri"/>
              </a:rPr>
              <a:t>Make use of Convolutional Neural Network (CNN)</a:t>
            </a:r>
            <a:endParaRPr lang="en-US">
              <a:ea typeface="Calibri"/>
              <a:cs typeface="Calibri"/>
            </a:endParaRPr>
          </a:p>
          <a:p>
            <a:pPr marL="914400" lvl="2" indent="0">
              <a:buNone/>
            </a:pPr>
            <a:endParaRPr lang="en-US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Part Two: Data Visualization</a:t>
            </a:r>
          </a:p>
          <a:p>
            <a:pPr lvl="1"/>
            <a:r>
              <a:rPr lang="en-US">
                <a:ea typeface="+mn-lt"/>
                <a:cs typeface="+mn-lt"/>
              </a:rPr>
              <a:t>Incorporate it to an interactive web app</a:t>
            </a:r>
          </a:p>
          <a:p>
            <a:pPr lvl="1"/>
            <a:r>
              <a:rPr lang="en-US">
                <a:ea typeface="+mn-lt"/>
                <a:cs typeface="+mn-lt"/>
              </a:rPr>
              <a:t>Allow flexible data exploration </a:t>
            </a:r>
          </a:p>
          <a:p>
            <a:pPr lvl="2"/>
            <a:r>
              <a:rPr lang="en-US" b="1">
                <a:ea typeface="+mn-lt"/>
                <a:cs typeface="+mn-lt"/>
              </a:rPr>
              <a:t>Dimensionality Reduction</a:t>
            </a:r>
            <a:r>
              <a:rPr lang="en-US">
                <a:ea typeface="+mn-lt"/>
                <a:cs typeface="+mn-lt"/>
              </a:rPr>
              <a:t>: PCA, UMAP, t-SNE</a:t>
            </a:r>
          </a:p>
          <a:p>
            <a:pPr lvl="2"/>
            <a:r>
              <a:rPr lang="en-US" b="1">
                <a:ea typeface="+mn-lt"/>
                <a:cs typeface="+mn-lt"/>
              </a:rPr>
              <a:t>Clustering</a:t>
            </a:r>
            <a:r>
              <a:rPr lang="en-US">
                <a:ea typeface="+mn-lt"/>
                <a:cs typeface="+mn-lt"/>
              </a:rPr>
              <a:t>: K-Means, DBSCAN, Agglomerative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A0981-5097-0723-8040-F5614696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6326A1E-E62F-8E70-1CD4-662036E1908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7205" r="4661" b="3964"/>
          <a:stretch/>
        </p:blipFill>
        <p:spPr>
          <a:xfrm>
            <a:off x="1086068" y="2582845"/>
            <a:ext cx="5400000" cy="1260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86C4D1DD-2C78-590C-B0F5-2A442C90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973" y="2222845"/>
            <a:ext cx="1620000" cy="162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3A132-3176-E381-934C-37C98AB91D45}"/>
              </a:ext>
            </a:extLst>
          </p:cNvPr>
          <p:cNvCxnSpPr>
            <a:cxnSpLocks/>
          </p:cNvCxnSpPr>
          <p:nvPr/>
        </p:nvCxnSpPr>
        <p:spPr>
          <a:xfrm>
            <a:off x="6954985" y="3189054"/>
            <a:ext cx="1648691" cy="0"/>
          </a:xfrm>
          <a:prstGeom prst="straightConnector1">
            <a:avLst/>
          </a:prstGeom>
          <a:ln w="50800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108A52-C89E-52BF-93A2-F85387DFE3BA}"/>
              </a:ext>
            </a:extLst>
          </p:cNvPr>
          <p:cNvGrpSpPr/>
          <p:nvPr/>
        </p:nvGrpSpPr>
        <p:grpSpPr>
          <a:xfrm>
            <a:off x="210272" y="2108040"/>
            <a:ext cx="11771454" cy="2604465"/>
            <a:chOff x="210272" y="2108040"/>
            <a:chExt cx="11771454" cy="2604465"/>
          </a:xfrm>
        </p:grpSpPr>
        <p:pic>
          <p:nvPicPr>
            <p:cNvPr id="10" name="Picture 9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40D278FF-1DC0-9D2D-82F8-170B98927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2301"/>
            <a:stretch/>
          </p:blipFill>
          <p:spPr>
            <a:xfrm>
              <a:off x="210272" y="2108040"/>
              <a:ext cx="11771454" cy="566448"/>
            </a:xfrm>
            <a:prstGeom prst="rect">
              <a:avLst/>
            </a:prstGeom>
          </p:spPr>
        </p:pic>
        <p:pic>
          <p:nvPicPr>
            <p:cNvPr id="3" name="Picture 2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03342189-71B3-FDC2-CB2F-095EE9BAC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432" b="60868"/>
            <a:stretch/>
          </p:blipFill>
          <p:spPr>
            <a:xfrm>
              <a:off x="210272" y="2674488"/>
              <a:ext cx="11771454" cy="203801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1EDBBB-29DD-8ACA-2D5F-140F3000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input handling tool reads and analyzes power quality events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EE13A2-E09D-F030-9617-4B0EADFE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Power quality events in CSV file formats are the primary inputs.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693BE-BEBC-F0C1-4A1F-F9AD91F8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5D8CB-E992-A545-FF54-D27514442B7E}"/>
              </a:ext>
            </a:extLst>
          </p:cNvPr>
          <p:cNvSpPr/>
          <p:nvPr/>
        </p:nvSpPr>
        <p:spPr>
          <a:xfrm>
            <a:off x="506627" y="3195429"/>
            <a:ext cx="2471352" cy="1532238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EEA49-378D-9E4B-9A8F-4EDF11358AEE}"/>
              </a:ext>
            </a:extLst>
          </p:cNvPr>
          <p:cNvSpPr/>
          <p:nvPr/>
        </p:nvSpPr>
        <p:spPr>
          <a:xfrm>
            <a:off x="2977979" y="3192116"/>
            <a:ext cx="6759146" cy="1532238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09376-A67C-12C7-9122-1C909409E18C}"/>
              </a:ext>
            </a:extLst>
          </p:cNvPr>
          <p:cNvSpPr/>
          <p:nvPr/>
        </p:nvSpPr>
        <p:spPr>
          <a:xfrm>
            <a:off x="686627" y="5127277"/>
            <a:ext cx="2291352" cy="692750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Event metadata: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ID, time and location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2386D-364B-2B99-FA97-DE19736EA596}"/>
              </a:ext>
            </a:extLst>
          </p:cNvPr>
          <p:cNvSpPr/>
          <p:nvPr/>
        </p:nvSpPr>
        <p:spPr>
          <a:xfrm>
            <a:off x="506627" y="5032969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7B77F-7AD1-6C00-C34B-EAEB22A2961D}"/>
              </a:ext>
            </a:extLst>
          </p:cNvPr>
          <p:cNvSpPr/>
          <p:nvPr/>
        </p:nvSpPr>
        <p:spPr>
          <a:xfrm>
            <a:off x="4635930" y="5127277"/>
            <a:ext cx="3477600" cy="692750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Event’s 6 signal waveforms: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Voltages and currents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7E5F9C-F66C-B9D2-9721-6CF1ADECC2EC}"/>
              </a:ext>
            </a:extLst>
          </p:cNvPr>
          <p:cNvSpPr/>
          <p:nvPr/>
        </p:nvSpPr>
        <p:spPr>
          <a:xfrm>
            <a:off x="4455930" y="5032969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1E78FCB-FA94-8947-2A1C-72887E3E16EE}"/>
              </a:ext>
            </a:extLst>
          </p:cNvPr>
          <p:cNvSpPr/>
          <p:nvPr/>
        </p:nvSpPr>
        <p:spPr>
          <a:xfrm rot="10800000">
            <a:off x="5651052" y="4856530"/>
            <a:ext cx="1419756" cy="141882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CA9F6B5-852B-FDC4-AF3B-85A951270C86}"/>
              </a:ext>
            </a:extLst>
          </p:cNvPr>
          <p:cNvSpPr/>
          <p:nvPr/>
        </p:nvSpPr>
        <p:spPr>
          <a:xfrm rot="10800000">
            <a:off x="1184456" y="4856531"/>
            <a:ext cx="1419756" cy="141882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7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C50D-3258-0672-2FCA-4147791E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signal waveforms of these events are transformed into 2D PSR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A2AED-979E-533E-9BE5-004565A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A91F6075-E36D-DCAE-A83F-62283C1509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7205" r="4661" b="3964"/>
          <a:stretch/>
        </p:blipFill>
        <p:spPr>
          <a:xfrm>
            <a:off x="398567" y="5103831"/>
            <a:ext cx="5400000" cy="12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44C503-F9B1-27D0-1DF8-F66B0C83533A}"/>
              </a:ext>
            </a:extLst>
          </p:cNvPr>
          <p:cNvSpPr/>
          <p:nvPr/>
        </p:nvSpPr>
        <p:spPr>
          <a:xfrm>
            <a:off x="914400" y="1692612"/>
            <a:ext cx="4709984" cy="684096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Signal waveforms as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1D timeseries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A2058A-6694-95DA-CD50-425277CE2760}"/>
              </a:ext>
            </a:extLst>
          </p:cNvPr>
          <p:cNvSpPr/>
          <p:nvPr/>
        </p:nvSpPr>
        <p:spPr>
          <a:xfrm>
            <a:off x="757475" y="1526045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B6ECF-E615-FD22-462C-78C86D73A904}"/>
              </a:ext>
            </a:extLst>
          </p:cNvPr>
          <p:cNvSpPr/>
          <p:nvPr/>
        </p:nvSpPr>
        <p:spPr>
          <a:xfrm>
            <a:off x="6747616" y="1692611"/>
            <a:ext cx="4709984" cy="684096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Converted into 2D Phase Space Reconstruction (PSR) images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B8F7D0-426F-FC61-8ED8-94D75A05FD95}"/>
              </a:ext>
            </a:extLst>
          </p:cNvPr>
          <p:cNvSpPr/>
          <p:nvPr/>
        </p:nvSpPr>
        <p:spPr>
          <a:xfrm>
            <a:off x="6567616" y="1526045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7" name="Picture 16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3170D947-A71C-3791-A44F-6338B65019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7619" r="5537" b="3201"/>
          <a:stretch/>
        </p:blipFill>
        <p:spPr>
          <a:xfrm>
            <a:off x="398567" y="2633441"/>
            <a:ext cx="5400000" cy="1263600"/>
          </a:xfrm>
          <a:prstGeom prst="rect">
            <a:avLst/>
          </a:prstGeom>
        </p:spPr>
      </p:pic>
      <p:pic>
        <p:nvPicPr>
          <p:cNvPr id="19" name="Picture 18" descr="Chart, line chart, histogram&#10;&#10;Description automatically generated">
            <a:extLst>
              <a:ext uri="{FF2B5EF4-FFF2-40B4-BE49-F238E27FC236}">
                <a16:creationId xmlns:a16="http://schemas.microsoft.com/office/drawing/2014/main" id="{D427B7F5-1647-552E-34EC-7D32FF95596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7205" r="5723" b="2124"/>
          <a:stretch/>
        </p:blipFill>
        <p:spPr>
          <a:xfrm>
            <a:off x="398567" y="3870436"/>
            <a:ext cx="5400000" cy="1260000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74A52CD9-DFC3-9656-DB7D-BA85D183512A}"/>
              </a:ext>
            </a:extLst>
          </p:cNvPr>
          <p:cNvSpPr/>
          <p:nvPr/>
        </p:nvSpPr>
        <p:spPr>
          <a:xfrm rot="5400000">
            <a:off x="5064502" y="4078814"/>
            <a:ext cx="2060705" cy="172853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EDF41E-ED6F-D240-8802-ECD7635F0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8" r="6182"/>
          <a:stretch/>
        </p:blipFill>
        <p:spPr>
          <a:xfrm>
            <a:off x="10159862" y="3265241"/>
            <a:ext cx="1821865" cy="1800000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7AF3A0-B692-6130-B446-503FD4703B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49" r="6182"/>
          <a:stretch/>
        </p:blipFill>
        <p:spPr>
          <a:xfrm>
            <a:off x="8301482" y="3265241"/>
            <a:ext cx="1810958" cy="1800000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8FE02ED0-9770-E526-4FAF-234E269513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6" r="6362"/>
          <a:stretch/>
        </p:blipFill>
        <p:spPr>
          <a:xfrm>
            <a:off x="6391142" y="3265241"/>
            <a:ext cx="178805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2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59CA-7A61-ECC9-8D01-EE20FD5F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trained CNN model performs a multi-class categorization…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1A2C-1E72-9A33-D649-53727465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2AD00A1-FC28-44B7-B3D0-5693D725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63" y="2962019"/>
            <a:ext cx="1270000" cy="1270000"/>
          </a:xfrm>
          <a:prstGeom prst="rect">
            <a:avLst/>
          </a:prstGeom>
        </p:spPr>
      </p:pic>
      <p:pic>
        <p:nvPicPr>
          <p:cNvPr id="8" name="Picture 7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76ABADE1-153B-D0A5-6FEA-54C60CEA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17" y="2962019"/>
            <a:ext cx="1270000" cy="1270000"/>
          </a:xfrm>
          <a:prstGeom prst="rect">
            <a:avLst/>
          </a:prstGeom>
        </p:spPr>
      </p:pic>
      <p:pic>
        <p:nvPicPr>
          <p:cNvPr id="10" name="Picture 9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97E83A05-6107-10D3-4D66-4BC4F09F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71" y="2962019"/>
            <a:ext cx="1270000" cy="1270000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191100B-4F43-9A53-D10D-09612A0EB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25" y="2962019"/>
            <a:ext cx="1270000" cy="1270000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B057D91B-9DCB-6E2D-B023-2FB9C436A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80" y="2962019"/>
            <a:ext cx="1270000" cy="1270000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F10F36F8-7AEA-C467-D8CA-7C889C8D6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363" y="4869050"/>
            <a:ext cx="1270000" cy="127000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EBFD693A-09F0-1D1E-B2E6-8D7360614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117" y="4869050"/>
            <a:ext cx="1270000" cy="1270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971AC0-8A46-4A0D-22CD-A11DE2023D72}"/>
              </a:ext>
            </a:extLst>
          </p:cNvPr>
          <p:cNvSpPr/>
          <p:nvPr/>
        </p:nvSpPr>
        <p:spPr>
          <a:xfrm>
            <a:off x="921534" y="1817901"/>
            <a:ext cx="5145555" cy="5139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CNN performs a multi-class categorization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53C3ED-9622-69AD-5164-66AD65217B39}"/>
              </a:ext>
            </a:extLst>
          </p:cNvPr>
          <p:cNvSpPr/>
          <p:nvPr/>
        </p:nvSpPr>
        <p:spPr>
          <a:xfrm>
            <a:off x="741535" y="1723592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F2B69-7979-D9BD-BEFE-3656BD7184F9}"/>
              </a:ext>
            </a:extLst>
          </p:cNvPr>
          <p:cNvSpPr/>
          <p:nvPr/>
        </p:nvSpPr>
        <p:spPr>
          <a:xfrm>
            <a:off x="6304908" y="1813048"/>
            <a:ext cx="5145555" cy="51393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There are 10 power quality disturbance (PQD) types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E31B5B-B7DB-491F-0B13-A2BA494E64C2}"/>
              </a:ext>
            </a:extLst>
          </p:cNvPr>
          <p:cNvSpPr/>
          <p:nvPr/>
        </p:nvSpPr>
        <p:spPr>
          <a:xfrm>
            <a:off x="6124909" y="1718739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BA1468A9-E09D-0715-FBCB-D7FBC5921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72186"/>
              </p:ext>
            </p:extLst>
          </p:nvPr>
        </p:nvGraphicFramePr>
        <p:xfrm>
          <a:off x="2494005" y="2452808"/>
          <a:ext cx="72039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98">
                  <a:extLst>
                    <a:ext uri="{9D8B030D-6E8A-4147-A177-3AD203B41FA5}">
                      <a16:colId xmlns:a16="http://schemas.microsoft.com/office/drawing/2014/main" val="185691029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2195664372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136683369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794641943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16128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Sags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Swells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Interruptions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Harmonics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Sags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42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333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14EAEE5-38F2-7FDC-FEDA-4B4A8C502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89065"/>
              </p:ext>
            </p:extLst>
          </p:nvPr>
        </p:nvGraphicFramePr>
        <p:xfrm>
          <a:off x="2494005" y="4329498"/>
          <a:ext cx="72039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98">
                  <a:extLst>
                    <a:ext uri="{9D8B030D-6E8A-4147-A177-3AD203B41FA5}">
                      <a16:colId xmlns:a16="http://schemas.microsoft.com/office/drawing/2014/main" val="28375970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000706269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617637760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3215092177"/>
                    </a:ext>
                  </a:extLst>
                </a:gridCol>
                <a:gridCol w="1440798">
                  <a:extLst>
                    <a:ext uri="{9D8B030D-6E8A-4147-A177-3AD203B41FA5}">
                      <a16:colId xmlns:a16="http://schemas.microsoft.com/office/drawing/2014/main" val="90564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Swells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Interruptions </a:t>
                      </a:r>
                    </a:p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w/ harmonics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Flickers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Spikes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>
                          <a:solidFill>
                            <a:sysClr val="windowText" lastClr="000000"/>
                          </a:solidFill>
                        </a:rPr>
                        <a:t>Oscillatory Transients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68036"/>
                  </a:ext>
                </a:extLst>
              </a:tr>
            </a:tbl>
          </a:graphicData>
        </a:graphic>
      </p:graphicFrame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E012D59A-4307-F8B0-2756-E4C70EA6B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871" y="4869050"/>
            <a:ext cx="1270000" cy="1270000"/>
          </a:xfrm>
          <a:prstGeom prst="rect">
            <a:avLst/>
          </a:prstGeom>
        </p:spPr>
      </p:pic>
      <p:pic>
        <p:nvPicPr>
          <p:cNvPr id="32" name="Picture 31" descr="A picture containing chart&#10;&#10;Description automatically generated">
            <a:extLst>
              <a:ext uri="{FF2B5EF4-FFF2-40B4-BE49-F238E27FC236}">
                <a16:creationId xmlns:a16="http://schemas.microsoft.com/office/drawing/2014/main" id="{A7A155F2-5EB0-E784-4CF0-1F6A83DA4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625" y="4869050"/>
            <a:ext cx="1270000" cy="1270000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17DF65C4-7124-7C0F-740F-9E4DEA5CF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380" y="4869050"/>
            <a:ext cx="1270000" cy="127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A5AE0E-A173-C47E-A7BE-2AF9DACAA9C1}"/>
              </a:ext>
            </a:extLst>
          </p:cNvPr>
          <p:cNvSpPr/>
          <p:nvPr/>
        </p:nvSpPr>
        <p:spPr>
          <a:xfrm>
            <a:off x="3883460" y="2603384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68BDD-7175-89FF-4A26-7F61D985DA0A}"/>
              </a:ext>
            </a:extLst>
          </p:cNvPr>
          <p:cNvSpPr/>
          <p:nvPr/>
        </p:nvSpPr>
        <p:spPr>
          <a:xfrm>
            <a:off x="8221765" y="2603384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9EA02-27E6-D43B-71E3-9B8AEB3457B5}"/>
              </a:ext>
            </a:extLst>
          </p:cNvPr>
          <p:cNvSpPr/>
          <p:nvPr/>
        </p:nvSpPr>
        <p:spPr>
          <a:xfrm>
            <a:off x="6775664" y="2603384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D38FF-9458-1A09-F64F-11C559CDB389}"/>
              </a:ext>
            </a:extLst>
          </p:cNvPr>
          <p:cNvSpPr/>
          <p:nvPr/>
        </p:nvSpPr>
        <p:spPr>
          <a:xfrm>
            <a:off x="5329562" y="2603384"/>
            <a:ext cx="180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A6BE-FE68-F980-E9D2-C6171309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and predicts the PQD types of the input 2D PSR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0DC5-03C3-60E8-E546-7EC69DFFB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completion, the CNN model generates prediction scores for each of the image.</a:t>
            </a:r>
          </a:p>
          <a:p>
            <a:r>
              <a:rPr lang="en-US"/>
              <a:t>These scores are stored in an output CSV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B5EAC-0877-151D-9457-C1D50A21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8</a:t>
            </a:fld>
            <a:endParaRPr lang="en-US"/>
          </a:p>
        </p:txBody>
      </p:sp>
      <p:pic>
        <p:nvPicPr>
          <p:cNvPr id="20" name="Picture 1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9640692-15AB-6534-5DD4-AFB271F79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919"/>
          <a:stretch/>
        </p:blipFill>
        <p:spPr>
          <a:xfrm>
            <a:off x="210273" y="2409123"/>
            <a:ext cx="11771454" cy="594511"/>
          </a:xfrm>
          <a:prstGeom prst="rect">
            <a:avLst/>
          </a:prstGeom>
        </p:spPr>
      </p:pic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4A4B2BE-5EA5-D4E8-BFE4-AA453FCD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3" b="74955"/>
          <a:stretch/>
        </p:blipFill>
        <p:spPr>
          <a:xfrm>
            <a:off x="222628" y="2985343"/>
            <a:ext cx="11771454" cy="9830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1B0500-5C6F-6149-9E99-65AA2BB20D05}"/>
              </a:ext>
            </a:extLst>
          </p:cNvPr>
          <p:cNvSpPr/>
          <p:nvPr/>
        </p:nvSpPr>
        <p:spPr>
          <a:xfrm>
            <a:off x="444841" y="3420754"/>
            <a:ext cx="3595815" cy="542141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B2B12E-B901-3C30-AC52-19067B267962}"/>
              </a:ext>
            </a:extLst>
          </p:cNvPr>
          <p:cNvSpPr/>
          <p:nvPr/>
        </p:nvSpPr>
        <p:spPr>
          <a:xfrm>
            <a:off x="711338" y="4545818"/>
            <a:ext cx="3156324" cy="86631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Input events’ metadata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1B52C4-4481-24FC-7B77-4E0E98181B2C}"/>
              </a:ext>
            </a:extLst>
          </p:cNvPr>
          <p:cNvSpPr/>
          <p:nvPr/>
        </p:nvSpPr>
        <p:spPr>
          <a:xfrm>
            <a:off x="531338" y="4451510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C3784959-26E3-AD10-A042-543D8F8BEA48}"/>
              </a:ext>
            </a:extLst>
          </p:cNvPr>
          <p:cNvSpPr/>
          <p:nvPr/>
        </p:nvSpPr>
        <p:spPr>
          <a:xfrm rot="10800000">
            <a:off x="1579623" y="4247802"/>
            <a:ext cx="1419756" cy="141882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3DC629-322D-1518-C640-FBF49DECFC26}"/>
              </a:ext>
            </a:extLst>
          </p:cNvPr>
          <p:cNvSpPr/>
          <p:nvPr/>
        </p:nvSpPr>
        <p:spPr>
          <a:xfrm>
            <a:off x="4040656" y="3420754"/>
            <a:ext cx="7965781" cy="542141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C9FD1-FD98-5322-EC0E-78EAABEC9AB6}"/>
              </a:ext>
            </a:extLst>
          </p:cNvPr>
          <p:cNvSpPr/>
          <p:nvPr/>
        </p:nvSpPr>
        <p:spPr>
          <a:xfrm>
            <a:off x="4955058" y="4545819"/>
            <a:ext cx="6575028" cy="866317"/>
          </a:xfrm>
          <a:prstGeom prst="rect">
            <a:avLst/>
          </a:prstGeom>
          <a:noFill/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CNN’s prediction scores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for the PQD categories of the input 2D PSR images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27C562A-D4B1-1353-4BB0-01CCD3AAD92D}"/>
              </a:ext>
            </a:extLst>
          </p:cNvPr>
          <p:cNvSpPr/>
          <p:nvPr/>
        </p:nvSpPr>
        <p:spPr>
          <a:xfrm>
            <a:off x="4750132" y="4451510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ED9D789-6D37-641D-F351-DF3E8253216F}"/>
              </a:ext>
            </a:extLst>
          </p:cNvPr>
          <p:cNvSpPr/>
          <p:nvPr/>
        </p:nvSpPr>
        <p:spPr>
          <a:xfrm rot="10800000">
            <a:off x="7220888" y="4247802"/>
            <a:ext cx="1419756" cy="141882"/>
          </a:xfrm>
          <a:prstGeom prst="triangle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1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C23-4D88-A5E8-F9D5-00329B66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With the CNN output file, the web dashboard enables interactive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A6F-CFB1-BBDD-C53C-91D252F4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0D50-6ED1-6747-9790-560D2A3A6BEC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7EFB986-DEDC-7230-C970-F7ADF225D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3" r="22316" b="9291"/>
          <a:stretch/>
        </p:blipFill>
        <p:spPr>
          <a:xfrm>
            <a:off x="2515011" y="1525672"/>
            <a:ext cx="7161977" cy="49672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38A7A2-67D5-50AA-DE69-17AB9A0B7C63}"/>
              </a:ext>
            </a:extLst>
          </p:cNvPr>
          <p:cNvSpPr/>
          <p:nvPr/>
        </p:nvSpPr>
        <p:spPr>
          <a:xfrm>
            <a:off x="390273" y="1999677"/>
            <a:ext cx="3156324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Load the CNN output file onto the web dashboard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C8ECA-AF9D-A429-7164-67E7EE9729CE}"/>
              </a:ext>
            </a:extLst>
          </p:cNvPr>
          <p:cNvSpPr/>
          <p:nvPr/>
        </p:nvSpPr>
        <p:spPr>
          <a:xfrm>
            <a:off x="210273" y="1905369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B86689-B230-10FD-0C90-F8B319CDCFFD}"/>
              </a:ext>
            </a:extLst>
          </p:cNvPr>
          <p:cNvSpPr/>
          <p:nvPr/>
        </p:nvSpPr>
        <p:spPr>
          <a:xfrm>
            <a:off x="6276000" y="2995841"/>
            <a:ext cx="3156324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Each dot on the scatter-plot represents a single 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power quality event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A1E8AC-6AEB-268B-9B8B-B47BCBEC5C8E}"/>
              </a:ext>
            </a:extLst>
          </p:cNvPr>
          <p:cNvSpPr/>
          <p:nvPr/>
        </p:nvSpPr>
        <p:spPr>
          <a:xfrm>
            <a:off x="6096000" y="2901533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E1736F-33FA-4CCA-234B-A51E94EAC8D4}"/>
              </a:ext>
            </a:extLst>
          </p:cNvPr>
          <p:cNvCxnSpPr>
            <a:cxnSpLocks/>
          </p:cNvCxnSpPr>
          <p:nvPr/>
        </p:nvCxnSpPr>
        <p:spPr>
          <a:xfrm flipH="1" flipV="1">
            <a:off x="5585254" y="2656703"/>
            <a:ext cx="510746" cy="244830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D36D91-EA43-2BB8-4372-57B956019949}"/>
              </a:ext>
            </a:extLst>
          </p:cNvPr>
          <p:cNvCxnSpPr>
            <a:cxnSpLocks/>
          </p:cNvCxnSpPr>
          <p:nvPr/>
        </p:nvCxnSpPr>
        <p:spPr>
          <a:xfrm flipH="1" flipV="1">
            <a:off x="5585253" y="2956813"/>
            <a:ext cx="510746" cy="244830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0AB637-0FAA-594D-46DC-456B0A3DD6F5}"/>
              </a:ext>
            </a:extLst>
          </p:cNvPr>
          <p:cNvCxnSpPr>
            <a:cxnSpLocks/>
          </p:cNvCxnSpPr>
          <p:nvPr/>
        </p:nvCxnSpPr>
        <p:spPr>
          <a:xfrm flipH="1">
            <a:off x="5585253" y="3984573"/>
            <a:ext cx="600747" cy="1205265"/>
          </a:xfrm>
          <a:prstGeom prst="straightConnector1">
            <a:avLst/>
          </a:prstGeom>
          <a:ln w="28575">
            <a:solidFill>
              <a:srgbClr val="0042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804D53-BB4D-911E-1022-11AE737E0320}"/>
              </a:ext>
            </a:extLst>
          </p:cNvPr>
          <p:cNvSpPr/>
          <p:nvPr/>
        </p:nvSpPr>
        <p:spPr>
          <a:xfrm>
            <a:off x="7169804" y="4304505"/>
            <a:ext cx="3580573" cy="866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Their locations on the plot depend on their CNN prediction scores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1C8CC-09CE-6EE1-36FE-343601A63A5D}"/>
              </a:ext>
            </a:extLst>
          </p:cNvPr>
          <p:cNvSpPr/>
          <p:nvPr/>
        </p:nvSpPr>
        <p:spPr>
          <a:xfrm>
            <a:off x="6989805" y="4210197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382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1113</Words>
  <Application>Microsoft Office PowerPoint</Application>
  <PresentationFormat>宽屏</PresentationFormat>
  <Paragraphs>215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Smart Power Grids with Toumetis</vt:lpstr>
      <vt:lpstr>Project Introduction</vt:lpstr>
      <vt:lpstr>Background</vt:lpstr>
      <vt:lpstr>Concept</vt:lpstr>
      <vt:lpstr>The input handling tool reads and analyzes power quality events</vt:lpstr>
      <vt:lpstr>The signal waveforms of these events are transformed into 2D PSR images</vt:lpstr>
      <vt:lpstr>The trained CNN model performs a multi-class categorization…</vt:lpstr>
      <vt:lpstr>… and predicts the PQD types of the input 2D PSR images</vt:lpstr>
      <vt:lpstr>With the CNN output file, the web dashboard enables interactive data exploration</vt:lpstr>
      <vt:lpstr>With the CNN output file, the web dashboard enables interactive data exploration (cont’d)</vt:lpstr>
      <vt:lpstr>With the CNN output file, the web dashboard enables interactive data exploration (cont’d)</vt:lpstr>
      <vt:lpstr>The dashboard also allows detailed examination of a single power quality event </vt:lpstr>
      <vt:lpstr>And it furthermore facilitates efficient grouping and labelling of similar events</vt:lpstr>
      <vt:lpstr>Challenges</vt:lpstr>
      <vt:lpstr>Solutions</vt:lpstr>
      <vt:lpstr>Solutions</vt:lpstr>
      <vt:lpstr>What we have learnt</vt:lpstr>
      <vt:lpstr>Smart Power Grids with Toumetis – Q&amp;A session</vt:lpstr>
      <vt:lpstr>PSR – how does it transform 1D time-series data into a 2D image?</vt:lpstr>
      <vt:lpstr>PSR – what do the 2D PSR images of different PQD types look like?</vt:lpstr>
      <vt:lpstr>CNN models – how are the models trained, validated, and tested?</vt:lpstr>
      <vt:lpstr>CNN models – how their structures, algorithms and training datasets affect their performance?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Power Grid</dc:title>
  <dc:creator>15825</dc:creator>
  <cp:lastModifiedBy>Qi Zhao</cp:lastModifiedBy>
  <cp:revision>181</cp:revision>
  <dcterms:created xsi:type="dcterms:W3CDTF">2022-08-08T10:00:30Z</dcterms:created>
  <dcterms:modified xsi:type="dcterms:W3CDTF">2022-09-14T05:51:28Z</dcterms:modified>
</cp:coreProperties>
</file>